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8" r:id="rId2"/>
    <p:sldId id="257" r:id="rId3"/>
    <p:sldId id="266" r:id="rId4"/>
    <p:sldId id="267" r:id="rId5"/>
    <p:sldId id="268" r:id="rId6"/>
    <p:sldId id="330" r:id="rId7"/>
    <p:sldId id="331" r:id="rId8"/>
    <p:sldId id="332" r:id="rId9"/>
    <p:sldId id="338" r:id="rId10"/>
    <p:sldId id="327" r:id="rId11"/>
    <p:sldId id="277" r:id="rId12"/>
    <p:sldId id="279" r:id="rId13"/>
    <p:sldId id="280" r:id="rId14"/>
    <p:sldId id="281" r:id="rId15"/>
    <p:sldId id="282"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26" r:id="rId30"/>
    <p:sldId id="319" r:id="rId31"/>
    <p:sldId id="323" r:id="rId32"/>
    <p:sldId id="324" r:id="rId33"/>
    <p:sldId id="325" r:id="rId34"/>
    <p:sldId id="336" r:id="rId3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9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a:defRPr sz="1200"/>
            </a:lvl1pPr>
          </a:lstStyle>
          <a:p>
            <a:pPr>
              <a:defRPr/>
            </a:pPr>
            <a:fld id="{ABDEA988-59A7-4485-8F86-19F0284CD184}" type="datetimeFigureOut">
              <a:rPr lang="en-US"/>
              <a:pPr>
                <a:defRPr/>
              </a:pPr>
              <a:t>11/9/2014</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a:defRPr sz="1200"/>
            </a:lvl1pPr>
          </a:lstStyle>
          <a:p>
            <a:pPr>
              <a:defRPr/>
            </a:pPr>
            <a:r>
              <a:rPr lang="en-US"/>
              <a:t>Content contained is licensed under a Creative Commons Attribution-ShareAlike 3.0 Unported License</a:t>
            </a:r>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2446" tIns="46223" rIns="92446" bIns="46223" rtlCol="0" anchor="b"/>
          <a:lstStyle>
            <a:lvl1pPr algn="r">
              <a:defRPr sz="1200"/>
            </a:lvl1pPr>
          </a:lstStyle>
          <a:p>
            <a:pPr>
              <a:defRPr/>
            </a:pPr>
            <a:fld id="{61F78A24-3E32-4BA9-A4AB-BD7B11A4E709}" type="slidenum">
              <a:rPr lang="en-US"/>
              <a:pPr>
                <a:defRPr/>
              </a:pPr>
              <a:t>‹#›</a:t>
            </a:fld>
            <a:endParaRPr lang="en-US"/>
          </a:p>
        </p:txBody>
      </p:sp>
    </p:spTree>
    <p:extLst>
      <p:ext uri="{BB962C8B-B14F-4D97-AF65-F5344CB8AC3E}">
        <p14:creationId xmlns:p14="http://schemas.microsoft.com/office/powerpoint/2010/main" val="30299489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a:defRPr sz="1200"/>
            </a:lvl1pPr>
          </a:lstStyle>
          <a:p>
            <a:pPr>
              <a:defRPr/>
            </a:pPr>
            <a:fld id="{CE0552E7-60D7-4D25-AC8D-D9E9159015C3}" type="datetimeFigureOut">
              <a:rPr lang="en-US"/>
              <a:pPr>
                <a:defRPr/>
              </a:pPr>
              <a:t>11/9/2014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a:defRPr sz="1200"/>
            </a:lvl1pPr>
          </a:lstStyle>
          <a:p>
            <a:pPr>
              <a:defRPr/>
            </a:pPr>
            <a:r>
              <a:rPr lang="en-US"/>
              <a:t>Content contained is licensed under a Creative Commons Attribution-ShareAlike 3.0 Unported License</a:t>
            </a:r>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46" tIns="46223" rIns="92446" bIns="46223" rtlCol="0" anchor="b"/>
          <a:lstStyle>
            <a:lvl1pPr algn="r">
              <a:defRPr sz="1200"/>
            </a:lvl1pPr>
          </a:lstStyle>
          <a:p>
            <a:pPr>
              <a:defRPr/>
            </a:pPr>
            <a:fld id="{44FEF498-0914-4301-ADB4-FF14A7E88A18}" type="slidenum">
              <a:rPr lang="en-US"/>
              <a:pPr>
                <a:defRPr/>
              </a:pPr>
              <a:t>‹#›</a:t>
            </a:fld>
            <a:endParaRPr lang="en-US"/>
          </a:p>
        </p:txBody>
      </p:sp>
    </p:spTree>
    <p:extLst>
      <p:ext uri="{BB962C8B-B14F-4D97-AF65-F5344CB8AC3E}">
        <p14:creationId xmlns:p14="http://schemas.microsoft.com/office/powerpoint/2010/main" val="75023537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presentation seeks to address these targets.</a:t>
            </a:r>
          </a:p>
        </p:txBody>
      </p:sp>
      <p:sp>
        <p:nvSpPr>
          <p:cNvPr id="17411"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1741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39DA58-1919-481E-89B2-130B0FA24471}" type="slidenum">
              <a:rPr lang="en-US" smtClean="0"/>
              <a:pPr/>
              <a:t>2</a:t>
            </a:fld>
            <a:endParaRPr lang="en-US" smtClean="0"/>
          </a:p>
        </p:txBody>
      </p:sp>
    </p:spTree>
    <p:extLst>
      <p:ext uri="{BB962C8B-B14F-4D97-AF65-F5344CB8AC3E}">
        <p14:creationId xmlns:p14="http://schemas.microsoft.com/office/powerpoint/2010/main" val="1544813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Show participants an example of the 3 tiers of words. Tier 2 words are the words that are called academic vocabulary.  </a:t>
            </a:r>
          </a:p>
        </p:txBody>
      </p:sp>
      <p:sp>
        <p:nvSpPr>
          <p:cNvPr id="3584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3584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D36BEB-3ED1-4BBD-9DF3-8EE95AD0D3D9}" type="slidenum">
              <a:rPr lang="en-US" smtClean="0"/>
              <a:pPr/>
              <a:t>11</a:t>
            </a:fld>
            <a:endParaRPr lang="en-US" smtClean="0"/>
          </a:p>
        </p:txBody>
      </p:sp>
    </p:spTree>
    <p:extLst>
      <p:ext uri="{BB962C8B-B14F-4D97-AF65-F5344CB8AC3E}">
        <p14:creationId xmlns:p14="http://schemas.microsoft.com/office/powerpoint/2010/main" val="766908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Have participants read through the bullet points that explain why academic words are important.</a:t>
            </a:r>
          </a:p>
        </p:txBody>
      </p:sp>
      <p:sp>
        <p:nvSpPr>
          <p:cNvPr id="37891"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3789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9AB1E4-9A95-4F45-802D-BC1B1A03465E}" type="slidenum">
              <a:rPr lang="en-US" smtClean="0"/>
              <a:pPr/>
              <a:t>12</a:t>
            </a:fld>
            <a:endParaRPr lang="en-US" smtClean="0"/>
          </a:p>
        </p:txBody>
      </p:sp>
    </p:spTree>
    <p:extLst>
      <p:ext uri="{BB962C8B-B14F-4D97-AF65-F5344CB8AC3E}">
        <p14:creationId xmlns:p14="http://schemas.microsoft.com/office/powerpoint/2010/main" val="2555533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EAC5DB0-A6E2-4972-8BAF-019450F5F887}" type="slidenum">
              <a:rPr lang="en-US" smtClean="0"/>
              <a:pPr/>
              <a:t>13</a:t>
            </a:fld>
            <a:endParaRPr lang="en-US" smtClean="0"/>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Ask participants what word in the sentence is explicitly taught by most teachers?  Many participants may say “ukulele”.  While this “Tier 3” word can be quickly defined, the academic word that needs explicit instruction is “avoided”.</a:t>
            </a:r>
          </a:p>
        </p:txBody>
      </p:sp>
    </p:spTree>
    <p:extLst>
      <p:ext uri="{BB962C8B-B14F-4D97-AF65-F5344CB8AC3E}">
        <p14:creationId xmlns:p14="http://schemas.microsoft.com/office/powerpoint/2010/main" val="3039836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750D051-116B-4BFD-8FE5-DA205921AD04}" type="slidenum">
              <a:rPr lang="en-US" smtClean="0"/>
              <a:pPr/>
              <a:t>14</a:t>
            </a:fld>
            <a:endParaRPr lang="en-US" smtClean="0"/>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Discuss with participants the reason why “avoided” should be explicitly taught.</a:t>
            </a:r>
          </a:p>
        </p:txBody>
      </p:sp>
    </p:spTree>
    <p:extLst>
      <p:ext uri="{BB962C8B-B14F-4D97-AF65-F5344CB8AC3E}">
        <p14:creationId xmlns:p14="http://schemas.microsoft.com/office/powerpoint/2010/main" val="3432483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0DD06D1-2D97-4822-BEF2-19D8FA586FCA}" type="slidenum">
              <a:rPr lang="en-US" smtClean="0"/>
              <a:pPr/>
              <a:t>15</a:t>
            </a:fld>
            <a:endParaRPr lang="en-US" smtClean="0"/>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This slide provides educators with a possible strategy that teachers can use to determine Tier 2 words.</a:t>
            </a:r>
          </a:p>
        </p:txBody>
      </p:sp>
    </p:spTree>
    <p:extLst>
      <p:ext uri="{BB962C8B-B14F-4D97-AF65-F5344CB8AC3E}">
        <p14:creationId xmlns:p14="http://schemas.microsoft.com/office/powerpoint/2010/main" val="4221843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While there are many research-based vocabulary strategies, in this presentation the presenter chose only two research-based strategies to demonstrate to teachers.  The first one is Isabel Beck’s, Margaret McKeown’s and Linda Kucan’s method from </a:t>
            </a:r>
            <a:r>
              <a:rPr lang="en-US" u="sng" smtClean="0"/>
              <a:t>Bringing Words to Life</a:t>
            </a:r>
            <a:r>
              <a:rPr lang="en-US" smtClean="0"/>
              <a:t>.  The second one is Robert Marzano’s and Debra Pickering’s from </a:t>
            </a:r>
            <a:r>
              <a:rPr lang="en-US" u="sng" smtClean="0"/>
              <a:t>Building Academic Vocabulary</a:t>
            </a:r>
            <a:r>
              <a:rPr lang="en-US" smtClean="0"/>
              <a:t>.</a:t>
            </a:r>
          </a:p>
        </p:txBody>
      </p:sp>
      <p:sp>
        <p:nvSpPr>
          <p:cNvPr id="4608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4608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2FB51C-811A-41C3-A953-53941A84FA49}" type="slidenum">
              <a:rPr lang="en-US" smtClean="0"/>
              <a:pPr/>
              <a:t>16</a:t>
            </a:fld>
            <a:endParaRPr lang="en-US" smtClean="0"/>
          </a:p>
        </p:txBody>
      </p:sp>
    </p:spTree>
    <p:extLst>
      <p:ext uri="{BB962C8B-B14F-4D97-AF65-F5344CB8AC3E}">
        <p14:creationId xmlns:p14="http://schemas.microsoft.com/office/powerpoint/2010/main" val="3287573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next two slides show the steps Isabel Beck gives in her book </a:t>
            </a:r>
            <a:r>
              <a:rPr lang="en-US" u="sng" smtClean="0"/>
              <a:t>Bringing Words to Life </a:t>
            </a:r>
            <a:r>
              <a:rPr lang="en-US" smtClean="0"/>
              <a:t>to teach academic vocabulary.  </a:t>
            </a:r>
            <a:endParaRPr lang="en-US" u="sng" smtClean="0"/>
          </a:p>
        </p:txBody>
      </p:sp>
      <p:sp>
        <p:nvSpPr>
          <p:cNvPr id="48131"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4813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DC161A-04FB-4622-8EA3-1AC0CE6AB1E6}" type="slidenum">
              <a:rPr lang="en-US" smtClean="0"/>
              <a:pPr/>
              <a:t>17</a:t>
            </a:fld>
            <a:endParaRPr lang="en-US" smtClean="0"/>
          </a:p>
        </p:txBody>
      </p:sp>
    </p:spTree>
    <p:extLst>
      <p:ext uri="{BB962C8B-B14F-4D97-AF65-F5344CB8AC3E}">
        <p14:creationId xmlns:p14="http://schemas.microsoft.com/office/powerpoint/2010/main" val="1640861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After the presenter goes through each step, have participants get in groups based on similar grade levels.  Allow each group to choose a text.  (Set out a variety of picture books, newspaper articles, Internet articles, textbooks, etc.)  </a:t>
            </a:r>
          </a:p>
          <a:p>
            <a:r>
              <a:rPr lang="en-US" smtClean="0"/>
              <a:t>Have each group use the steps provided and script a modeling lesson that a teacher may use in the classroom.  Ask for volunteers to share with the rest of the group the lesson they constructed.   Provide each group with one copy of Handout #1 so they can organize their presentation.</a:t>
            </a:r>
            <a:endParaRPr lang="en-US" u="sng" smtClean="0"/>
          </a:p>
        </p:txBody>
      </p:sp>
      <p:sp>
        <p:nvSpPr>
          <p:cNvPr id="5017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5018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BAED20-23A7-47E6-AC6B-BE58E7CDF754}" type="slidenum">
              <a:rPr lang="en-US" smtClean="0"/>
              <a:pPr/>
              <a:t>18</a:t>
            </a:fld>
            <a:endParaRPr lang="en-US" smtClean="0"/>
          </a:p>
        </p:txBody>
      </p:sp>
    </p:spTree>
    <p:extLst>
      <p:ext uri="{BB962C8B-B14F-4D97-AF65-F5344CB8AC3E}">
        <p14:creationId xmlns:p14="http://schemas.microsoft.com/office/powerpoint/2010/main" val="1775302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Introduce participants to Robert Marzano’s and Debra Pickering’s </a:t>
            </a:r>
            <a:r>
              <a:rPr lang="en-US" u="sng" smtClean="0"/>
              <a:t>Building Academic Vocabulary </a:t>
            </a:r>
            <a:r>
              <a:rPr lang="en-US" smtClean="0"/>
              <a:t>manual.  </a:t>
            </a:r>
          </a:p>
        </p:txBody>
      </p:sp>
      <p:sp>
        <p:nvSpPr>
          <p:cNvPr id="5222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5222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C2DBF-F536-43EF-90E2-19F36D95E870}" type="slidenum">
              <a:rPr lang="en-US" smtClean="0"/>
              <a:pPr/>
              <a:t>19</a:t>
            </a:fld>
            <a:endParaRPr lang="en-US" smtClean="0"/>
          </a:p>
        </p:txBody>
      </p:sp>
    </p:spTree>
    <p:extLst>
      <p:ext uri="{BB962C8B-B14F-4D97-AF65-F5344CB8AC3E}">
        <p14:creationId xmlns:p14="http://schemas.microsoft.com/office/powerpoint/2010/main" val="1265353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2338"/>
            <a:fld id="{6375BBFF-76C5-4B0C-9010-CCFFA5E41844}" type="slidenum">
              <a:rPr lang="en-US" smtClean="0"/>
              <a:pPr defTabSz="922338"/>
              <a:t>20</a:t>
            </a:fld>
            <a:endParaRPr lang="en-US" smtClean="0"/>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xfrm>
            <a:off x="919163" y="4416425"/>
            <a:ext cx="5043487" cy="4181475"/>
          </a:xfrm>
          <a:noFill/>
        </p:spPr>
        <p:txBody>
          <a:bodyPr wrap="square" numCol="1" anchor="t" anchorCtr="0" compatLnSpc="1">
            <a:prstTxWarp prst="textNoShape">
              <a:avLst/>
            </a:prstTxWarp>
          </a:bodyPr>
          <a:lstStyle/>
          <a:p>
            <a:pPr eaLnBrk="1" hangingPunct="1"/>
            <a:r>
              <a:rPr lang="en-US" smtClean="0">
                <a:latin typeface="Arial" charset="0"/>
              </a:rPr>
              <a:t>This slide reveals the eight findings from years of vocabulary research.  Robert Marzano and Debra Pickering took the eight findings and developed a six step process for teaching academic vocabulary.</a:t>
            </a:r>
          </a:p>
        </p:txBody>
      </p:sp>
    </p:spTree>
    <p:extLst>
      <p:ext uri="{BB962C8B-B14F-4D97-AF65-F5344CB8AC3E}">
        <p14:creationId xmlns:p14="http://schemas.microsoft.com/office/powerpoint/2010/main" val="414905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explains how vocabulary is addressed in the CCSS.</a:t>
            </a:r>
          </a:p>
        </p:txBody>
      </p:sp>
      <p:sp>
        <p:nvSpPr>
          <p:cNvPr id="1945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1946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36D0CB-6488-4FE8-B152-F9BF2772EB68}" type="slidenum">
              <a:rPr lang="en-US" smtClean="0"/>
              <a:pPr/>
              <a:t>3</a:t>
            </a:fld>
            <a:endParaRPr lang="en-US" smtClean="0"/>
          </a:p>
        </p:txBody>
      </p:sp>
    </p:spTree>
    <p:extLst>
      <p:ext uri="{BB962C8B-B14F-4D97-AF65-F5344CB8AC3E}">
        <p14:creationId xmlns:p14="http://schemas.microsoft.com/office/powerpoint/2010/main" val="2523668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2338"/>
            <a:fld id="{31303795-87DE-4F0E-9815-FF4055F7EBFE}" type="slidenum">
              <a:rPr lang="en-US" smtClean="0"/>
              <a:pPr defTabSz="922338"/>
              <a:t>21</a:t>
            </a:fld>
            <a:endParaRPr lang="en-US" smtClean="0"/>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xfrm>
            <a:off x="919163" y="4416425"/>
            <a:ext cx="5043487" cy="4181475"/>
          </a:xfrm>
          <a:noFill/>
        </p:spPr>
        <p:txBody>
          <a:bodyPr wrap="square" numCol="1" anchor="t" anchorCtr="0" compatLnSpc="1">
            <a:prstTxWarp prst="textNoShape">
              <a:avLst/>
            </a:prstTxWarp>
          </a:bodyPr>
          <a:lstStyle/>
          <a:p>
            <a:pPr marL="225425" indent="-225425" eaLnBrk="1" hangingPunct="1"/>
            <a:r>
              <a:rPr lang="en-US" smtClean="0">
                <a:latin typeface="Arial" charset="0"/>
              </a:rPr>
              <a:t>Pass out Handout #1.  Read through each of the six steps on the next two slides as participants follow along.  This handout provides additional information on the six steps as well as a graphic organizer sample.</a:t>
            </a:r>
          </a:p>
        </p:txBody>
      </p:sp>
    </p:spTree>
    <p:extLst>
      <p:ext uri="{BB962C8B-B14F-4D97-AF65-F5344CB8AC3E}">
        <p14:creationId xmlns:p14="http://schemas.microsoft.com/office/powerpoint/2010/main" val="3239457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2338"/>
            <a:fld id="{8F11515F-E72B-4ACE-839A-3DD57B9F4C3D}" type="slidenum">
              <a:rPr lang="en-US" smtClean="0"/>
              <a:pPr defTabSz="922338"/>
              <a:t>22</a:t>
            </a:fld>
            <a:endParaRPr lang="en-US" smtClean="0"/>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xfrm>
            <a:off x="919163" y="4416425"/>
            <a:ext cx="5043487" cy="4181475"/>
          </a:xfrm>
          <a:noFill/>
        </p:spPr>
        <p:txBody>
          <a:bodyPr wrap="square" numCol="1" anchor="t" anchorCtr="0" compatLnSpc="1">
            <a:prstTxWarp prst="textNoShape">
              <a:avLst/>
            </a:prstTxWarp>
          </a:bodyPr>
          <a:lstStyle/>
          <a:p>
            <a:pPr marL="225425" indent="-225425" eaLnBrk="1" hangingPunct="1"/>
            <a:endParaRPr lang="en-US" smtClean="0">
              <a:latin typeface="Arial" charset="0"/>
            </a:endParaRPr>
          </a:p>
        </p:txBody>
      </p:sp>
    </p:spTree>
    <p:extLst>
      <p:ext uri="{BB962C8B-B14F-4D97-AF65-F5344CB8AC3E}">
        <p14:creationId xmlns:p14="http://schemas.microsoft.com/office/powerpoint/2010/main" val="3581214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2338"/>
            <a:fld id="{2CCE5C7A-C6CA-4F62-9F8F-43FF6E1A214B}" type="slidenum">
              <a:rPr lang="en-US" smtClean="0"/>
              <a:pPr defTabSz="922338"/>
              <a:t>23</a:t>
            </a:fld>
            <a:endParaRPr lang="en-US" smtClean="0"/>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xfrm>
            <a:off x="919163" y="4416425"/>
            <a:ext cx="5043487" cy="4181475"/>
          </a:xfrm>
          <a:noFill/>
        </p:spPr>
        <p:txBody>
          <a:bodyPr wrap="square" numCol="1" anchor="t" anchorCtr="0" compatLnSpc="1">
            <a:prstTxWarp prst="textNoShape">
              <a:avLst/>
            </a:prstTxWarp>
          </a:bodyPr>
          <a:lstStyle/>
          <a:p>
            <a:pPr marL="225425" indent="-225425" eaLnBrk="1" hangingPunct="1"/>
            <a:r>
              <a:rPr lang="en-US" smtClean="0">
                <a:latin typeface="Arial" charset="0"/>
              </a:rPr>
              <a:t>This is a sample graphic organizer from the book </a:t>
            </a:r>
            <a:r>
              <a:rPr lang="en-US" u="sng" smtClean="0">
                <a:latin typeface="Arial" charset="0"/>
              </a:rPr>
              <a:t>Building Academic Vocabulary. </a:t>
            </a:r>
            <a:r>
              <a:rPr lang="en-US" smtClean="0">
                <a:latin typeface="Arial" charset="0"/>
              </a:rPr>
              <a:t>  This graphic organizer is a good model for one that a classroom teacher could use.  Teachers can use any graphic organizer, but it is important to incorporate the six steps in the process.</a:t>
            </a:r>
            <a:endParaRPr lang="en-US" u="sng" smtClean="0">
              <a:latin typeface="Arial" charset="0"/>
            </a:endParaRPr>
          </a:p>
        </p:txBody>
      </p:sp>
    </p:spTree>
    <p:extLst>
      <p:ext uri="{BB962C8B-B14F-4D97-AF65-F5344CB8AC3E}">
        <p14:creationId xmlns:p14="http://schemas.microsoft.com/office/powerpoint/2010/main" val="3123714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Marzano, Beck, and Chall all agree that it is reasonable to teach approximately 5-10 words per week.  </a:t>
            </a:r>
          </a:p>
        </p:txBody>
      </p:sp>
      <p:sp>
        <p:nvSpPr>
          <p:cNvPr id="6246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6246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98A823-4674-4E2D-88DA-BBFD694F038B}" type="slidenum">
              <a:rPr lang="en-US" smtClean="0"/>
              <a:pPr/>
              <a:t>24</a:t>
            </a:fld>
            <a:endParaRPr lang="en-US" smtClean="0"/>
          </a:p>
        </p:txBody>
      </p:sp>
    </p:spTree>
    <p:extLst>
      <p:ext uri="{BB962C8B-B14F-4D97-AF65-F5344CB8AC3E}">
        <p14:creationId xmlns:p14="http://schemas.microsoft.com/office/powerpoint/2010/main" val="28431245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Kylene Beers makes an analogy we can all relate to in her book </a:t>
            </a:r>
            <a:r>
              <a:rPr lang="en-US" u="sng" smtClean="0"/>
              <a:t>When Kids Can’t Read, What Teachers Can Do.  </a:t>
            </a:r>
            <a:r>
              <a:rPr lang="en-US" smtClean="0"/>
              <a:t> Here we have the “vocabulary casserole” which combines 20 unknown words, a typical dictionary, a weekly matching test and a quiet, structured, teacher-centered classroom.</a:t>
            </a:r>
          </a:p>
          <a:p>
            <a:pPr eaLnBrk="1" hangingPunct="1">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1B95A7-00C5-4425-82AF-EFF4172894E6}" type="slidenum">
              <a:rPr lang="en-US" smtClean="0"/>
              <a:pPr/>
              <a:t>26</a:t>
            </a:fld>
            <a:endParaRPr lang="en-US" smtClean="0"/>
          </a:p>
        </p:txBody>
      </p:sp>
    </p:spTree>
    <p:extLst>
      <p:ext uri="{BB962C8B-B14F-4D97-AF65-F5344CB8AC3E}">
        <p14:creationId xmlns:p14="http://schemas.microsoft.com/office/powerpoint/2010/main" val="1610891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let’s have a look at a recipe for a “Vocabulary Treat”.  We are taking a smaller amount of words, an active approach to learning and teaching and incorporating user-friendly resources.  A thesaurus, or dictionary that provides student-friendly explanations is more appropriate than traditional dictionaries for student vocabulary growth.  Actively participating in illustrating the new words involves the use of multiple senses and learning styles which results in greater student learning.</a:t>
            </a:r>
          </a:p>
          <a:p>
            <a:pPr eaLnBrk="1" hangingPunct="1">
              <a:spcBef>
                <a:spcPct val="0"/>
              </a:spcBef>
            </a:pPr>
            <a:endParaRPr 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DA4ADC-DC3A-4F9F-8F5F-B90BA2EEC691}" type="slidenum">
              <a:rPr lang="en-US" smtClean="0"/>
              <a:pPr/>
              <a:t>27</a:t>
            </a:fld>
            <a:endParaRPr lang="en-US" smtClean="0"/>
          </a:p>
        </p:txBody>
      </p:sp>
    </p:spTree>
    <p:extLst>
      <p:ext uri="{BB962C8B-B14F-4D97-AF65-F5344CB8AC3E}">
        <p14:creationId xmlns:p14="http://schemas.microsoft.com/office/powerpoint/2010/main" val="4184895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the classroom, teachers can help students learn new vocabulary by providing opportunities to read as much as possible.  This slide reminds teachers of some of those ways to keep vocabulary alive and active in the classroom.</a:t>
            </a:r>
          </a:p>
        </p:txBody>
      </p:sp>
      <p:sp>
        <p:nvSpPr>
          <p:cNvPr id="69635"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6963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E36C5-4F85-4781-A825-E44D0102A2A3}" type="slidenum">
              <a:rPr lang="en-US" smtClean="0"/>
              <a:pPr/>
              <a:t>28</a:t>
            </a:fld>
            <a:endParaRPr lang="en-US" smtClean="0"/>
          </a:p>
        </p:txBody>
      </p:sp>
    </p:spTree>
    <p:extLst>
      <p:ext uri="{BB962C8B-B14F-4D97-AF65-F5344CB8AC3E}">
        <p14:creationId xmlns:p14="http://schemas.microsoft.com/office/powerpoint/2010/main" val="910215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begins a series of slides with resources for the classroom teacher.  This slide shows possible games to play in the classroom as well as a new book written by Lindsay Carleton and Robert Marzano, </a:t>
            </a:r>
            <a:r>
              <a:rPr lang="en-US" u="sng" smtClean="0"/>
              <a:t>Vocabulary Games for the Classroom</a:t>
            </a:r>
            <a:r>
              <a:rPr lang="en-US" smtClean="0"/>
              <a:t>.</a:t>
            </a:r>
          </a:p>
        </p:txBody>
      </p:sp>
      <p:sp>
        <p:nvSpPr>
          <p:cNvPr id="7168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7168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B2ECBC-A374-4465-8D08-1F97C4E61615}" type="slidenum">
              <a:rPr lang="en-US" smtClean="0"/>
              <a:pPr/>
              <a:t>29</a:t>
            </a:fld>
            <a:endParaRPr lang="en-US" smtClean="0"/>
          </a:p>
        </p:txBody>
      </p:sp>
    </p:spTree>
    <p:extLst>
      <p:ext uri="{BB962C8B-B14F-4D97-AF65-F5344CB8AC3E}">
        <p14:creationId xmlns:p14="http://schemas.microsoft.com/office/powerpoint/2010/main" val="11840938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provides teachers with additional websites that provide vocabulary games, activities, strategies, and much more.</a:t>
            </a:r>
          </a:p>
        </p:txBody>
      </p:sp>
      <p:sp>
        <p:nvSpPr>
          <p:cNvPr id="73731"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7373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45F70-0DF6-42AA-9FBD-DEBFB7F7C0D2}" type="slidenum">
              <a:rPr lang="en-US" smtClean="0"/>
              <a:pPr/>
              <a:t>30</a:t>
            </a:fld>
            <a:endParaRPr lang="en-US" smtClean="0"/>
          </a:p>
        </p:txBody>
      </p:sp>
    </p:spTree>
    <p:extLst>
      <p:ext uri="{BB962C8B-B14F-4D97-AF65-F5344CB8AC3E}">
        <p14:creationId xmlns:p14="http://schemas.microsoft.com/office/powerpoint/2010/main" val="4753761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shows websites that have vocabulary games available for teachers to use.</a:t>
            </a:r>
          </a:p>
        </p:txBody>
      </p:sp>
      <p:sp>
        <p:nvSpPr>
          <p:cNvPr id="7577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7578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8B8F5C-5243-4CE2-AF59-FF27846FE4D9}" type="slidenum">
              <a:rPr lang="en-US" smtClean="0"/>
              <a:pPr/>
              <a:t>31</a:t>
            </a:fld>
            <a:endParaRPr lang="en-US" smtClean="0"/>
          </a:p>
        </p:txBody>
      </p:sp>
    </p:spTree>
    <p:extLst>
      <p:ext uri="{BB962C8B-B14F-4D97-AF65-F5344CB8AC3E}">
        <p14:creationId xmlns:p14="http://schemas.microsoft.com/office/powerpoint/2010/main" val="279361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provides educators with the research on vocabulary instruction.</a:t>
            </a:r>
          </a:p>
        </p:txBody>
      </p:sp>
      <p:sp>
        <p:nvSpPr>
          <p:cNvPr id="2150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2150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500E78-78B8-4D55-BF7D-76FEB6E0DB05}" type="slidenum">
              <a:rPr lang="en-US" smtClean="0"/>
              <a:pPr/>
              <a:t>4</a:t>
            </a:fld>
            <a:endParaRPr lang="en-US" smtClean="0"/>
          </a:p>
        </p:txBody>
      </p:sp>
    </p:spTree>
    <p:extLst>
      <p:ext uri="{BB962C8B-B14F-4D97-AF65-F5344CB8AC3E}">
        <p14:creationId xmlns:p14="http://schemas.microsoft.com/office/powerpoint/2010/main" val="1358919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Finally, here is a list of books you might use for more information or book studies.</a:t>
            </a:r>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E50B53-422B-4C2A-A779-9E5CE4105029}" type="slidenum">
              <a:rPr lang="en-US" smtClean="0"/>
              <a:pPr/>
              <a:t>32</a:t>
            </a:fld>
            <a:endParaRPr lang="en-US" smtClean="0"/>
          </a:p>
        </p:txBody>
      </p:sp>
    </p:spTree>
    <p:extLst>
      <p:ext uri="{BB962C8B-B14F-4D97-AF65-F5344CB8AC3E}">
        <p14:creationId xmlns:p14="http://schemas.microsoft.com/office/powerpoint/2010/main" val="3710322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provides a list of references used in the presentation.</a:t>
            </a:r>
          </a:p>
        </p:txBody>
      </p:sp>
      <p:sp>
        <p:nvSpPr>
          <p:cNvPr id="79875"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7987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27A7C-90E1-44B0-BF8A-0D6CA7D62836}" type="slidenum">
              <a:rPr lang="en-US" smtClean="0"/>
              <a:pPr/>
              <a:t>33</a:t>
            </a:fld>
            <a:endParaRPr lang="en-US" smtClean="0"/>
          </a:p>
        </p:txBody>
      </p:sp>
    </p:spTree>
    <p:extLst>
      <p:ext uri="{BB962C8B-B14F-4D97-AF65-F5344CB8AC3E}">
        <p14:creationId xmlns:p14="http://schemas.microsoft.com/office/powerpoint/2010/main" val="41078921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slide lists the English Language Arts Content Specialists for the Illinois State Board of Education who created the presentation.</a:t>
            </a:r>
          </a:p>
        </p:txBody>
      </p:sp>
      <p:sp>
        <p:nvSpPr>
          <p:cNvPr id="8192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8192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73CD6C-B128-47D5-A912-71C3E4D928F6}" type="slidenum">
              <a:rPr lang="en-US" smtClean="0"/>
              <a:pPr/>
              <a:t>34</a:t>
            </a:fld>
            <a:endParaRPr lang="en-US" smtClean="0"/>
          </a:p>
        </p:txBody>
      </p:sp>
    </p:spTree>
    <p:extLst>
      <p:ext uri="{BB962C8B-B14F-4D97-AF65-F5344CB8AC3E}">
        <p14:creationId xmlns:p14="http://schemas.microsoft.com/office/powerpoint/2010/main" val="38986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slides provides educators with research on vocabulary instruction.</a:t>
            </a:r>
          </a:p>
        </p:txBody>
      </p:sp>
      <p:sp>
        <p:nvSpPr>
          <p:cNvPr id="23555"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2355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20BB9B-EEEC-4AA4-96A7-BE1B2B8E000B}" type="slidenum">
              <a:rPr lang="en-US" smtClean="0"/>
              <a:pPr/>
              <a:t>5</a:t>
            </a:fld>
            <a:endParaRPr lang="en-US" smtClean="0"/>
          </a:p>
        </p:txBody>
      </p:sp>
    </p:spTree>
    <p:extLst>
      <p:ext uri="{BB962C8B-B14F-4D97-AF65-F5344CB8AC3E}">
        <p14:creationId xmlns:p14="http://schemas.microsoft.com/office/powerpoint/2010/main" val="356901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CCSS Anchor Standard #4 addresses context clues.  </a:t>
            </a:r>
            <a:r>
              <a:rPr lang="en-US" i="1" smtClean="0"/>
              <a:t>Determine or clarify the meaning of unknown and multiple-meaning words and phrases by using </a:t>
            </a:r>
            <a:r>
              <a:rPr lang="en-US" b="1" i="1" smtClean="0">
                <a:solidFill>
                  <a:srgbClr val="7030A0"/>
                </a:solidFill>
              </a:rPr>
              <a:t>context clues</a:t>
            </a:r>
            <a:r>
              <a:rPr lang="en-US" i="1" smtClean="0">
                <a:solidFill>
                  <a:srgbClr val="7030A0"/>
                </a:solidFill>
              </a:rPr>
              <a:t>, analyzing meaningful word parts</a:t>
            </a:r>
            <a:r>
              <a:rPr lang="en-US" b="1" i="1" smtClean="0">
                <a:solidFill>
                  <a:srgbClr val="7030A0"/>
                </a:solidFill>
              </a:rPr>
              <a:t>, </a:t>
            </a:r>
            <a:r>
              <a:rPr lang="en-US" i="1" smtClean="0"/>
              <a:t>and </a:t>
            </a:r>
            <a:r>
              <a:rPr lang="en-US" i="1" smtClean="0">
                <a:solidFill>
                  <a:srgbClr val="7030A0"/>
                </a:solidFill>
              </a:rPr>
              <a:t>consult</a:t>
            </a:r>
            <a:r>
              <a:rPr lang="en-US" i="1" smtClean="0"/>
              <a:t>ing general and specialized </a:t>
            </a:r>
            <a:r>
              <a:rPr lang="en-US" i="1" smtClean="0">
                <a:solidFill>
                  <a:srgbClr val="7030A0"/>
                </a:solidFill>
              </a:rPr>
              <a:t>reference materials </a:t>
            </a:r>
            <a:r>
              <a:rPr lang="en-US" i="1" smtClean="0"/>
              <a:t>as appropriate.</a:t>
            </a:r>
            <a:r>
              <a:rPr lang="en-US" smtClean="0"/>
              <a:t> </a:t>
            </a:r>
          </a:p>
          <a:p>
            <a:endParaRPr lang="en-US" smtClean="0"/>
          </a:p>
        </p:txBody>
      </p:sp>
      <p:sp>
        <p:nvSpPr>
          <p:cNvPr id="2560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2560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9ADAD7-4615-4EC0-A4B3-C45A1D8198EA}" type="slidenum">
              <a:rPr lang="en-US" smtClean="0"/>
              <a:pPr/>
              <a:t>6</a:t>
            </a:fld>
            <a:endParaRPr lang="en-US" smtClean="0"/>
          </a:p>
        </p:txBody>
      </p:sp>
    </p:spTree>
    <p:extLst>
      <p:ext uri="{BB962C8B-B14F-4D97-AF65-F5344CB8AC3E}">
        <p14:creationId xmlns:p14="http://schemas.microsoft.com/office/powerpoint/2010/main" val="2170736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provides educators with one strategy that students can use to determine meanings of words in a text.</a:t>
            </a:r>
          </a:p>
        </p:txBody>
      </p:sp>
      <p:sp>
        <p:nvSpPr>
          <p:cNvPr id="27651"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2765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5B6E1-D7F2-4C0B-B470-DB42DAB14526}" type="slidenum">
              <a:rPr lang="en-US" smtClean="0"/>
              <a:pPr/>
              <a:t>7</a:t>
            </a:fld>
            <a:endParaRPr lang="en-US" smtClean="0"/>
          </a:p>
        </p:txBody>
      </p:sp>
    </p:spTree>
    <p:extLst>
      <p:ext uri="{BB962C8B-B14F-4D97-AF65-F5344CB8AC3E}">
        <p14:creationId xmlns:p14="http://schemas.microsoft.com/office/powerpoint/2010/main" val="3150275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Have participants use this SLAP strategy with the provided sentence.  Discuss with participants the importance of modeling this strategy multiple times for students to see before having students do the task independently. </a:t>
            </a:r>
          </a:p>
        </p:txBody>
      </p:sp>
      <p:sp>
        <p:nvSpPr>
          <p:cNvPr id="2969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29700"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18F98B-300F-4EC9-BB0A-F951B14B3DDF}" type="slidenum">
              <a:rPr lang="en-US" smtClean="0"/>
              <a:pPr/>
              <a:t>8</a:t>
            </a:fld>
            <a:endParaRPr lang="en-US" smtClean="0"/>
          </a:p>
        </p:txBody>
      </p:sp>
    </p:spTree>
    <p:extLst>
      <p:ext uri="{BB962C8B-B14F-4D97-AF65-F5344CB8AC3E}">
        <p14:creationId xmlns:p14="http://schemas.microsoft.com/office/powerpoint/2010/main" val="387274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Appendix A cites the research from Isabel Beck, Margaret McKeown and Linda Kucan who created a model to categorize words readers encounter.</a:t>
            </a:r>
          </a:p>
        </p:txBody>
      </p:sp>
      <p:sp>
        <p:nvSpPr>
          <p:cNvPr id="3174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3174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553BE7-9D0D-49F6-BD8D-B2F1F6B1E90F}" type="slidenum">
              <a:rPr lang="en-US" smtClean="0"/>
              <a:pPr/>
              <a:t>9</a:t>
            </a:fld>
            <a:endParaRPr lang="en-US" smtClean="0"/>
          </a:p>
        </p:txBody>
      </p:sp>
    </p:spTree>
    <p:extLst>
      <p:ext uri="{BB962C8B-B14F-4D97-AF65-F5344CB8AC3E}">
        <p14:creationId xmlns:p14="http://schemas.microsoft.com/office/powerpoint/2010/main" val="3081750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Appendix A in the CCSS provides a great deal of information on academic vocabulary.  Have participants read the slide silently.  Ask participants to share with a partner what type of words are “academic terms”.</a:t>
            </a:r>
          </a:p>
        </p:txBody>
      </p:sp>
      <p:sp>
        <p:nvSpPr>
          <p:cNvPr id="33795"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Content contained is licensed under a Creative Commons Attribution-ShareAlike 3.0 Unported License</a:t>
            </a:r>
          </a:p>
        </p:txBody>
      </p:sp>
      <p:sp>
        <p:nvSpPr>
          <p:cNvPr id="3379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98BC60-F45E-4311-A84A-9F9B036F0296}" type="slidenum">
              <a:rPr lang="en-US" smtClean="0"/>
              <a:pPr/>
              <a:t>10</a:t>
            </a:fld>
            <a:endParaRPr lang="en-US" smtClean="0"/>
          </a:p>
        </p:txBody>
      </p:sp>
    </p:spTree>
    <p:extLst>
      <p:ext uri="{BB962C8B-B14F-4D97-AF65-F5344CB8AC3E}">
        <p14:creationId xmlns:p14="http://schemas.microsoft.com/office/powerpoint/2010/main" val="171562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effectLst>
            <a:outerShdw blurRad="50800" dist="38100" dir="2700000" algn="tl" rotWithShape="0">
              <a:prstClr val="black">
                <a:alpha val="40000"/>
              </a:prstClr>
            </a:outerShdw>
          </a:effectLst>
        </p:spPr>
        <p:txBody>
          <a:bodyPr/>
          <a:lstStyle>
            <a:lvl1pPr>
              <a:defRPr sz="40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342F61F-9975-4A09-9C21-E537D219EFB6}" type="datetime1">
              <a:rPr lang="en-US"/>
              <a:pPr>
                <a:defRPr/>
              </a:pPr>
              <a:t>11/9/2014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6C5BE369-D250-4564-A7C2-14FE0F9C04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82296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A77DFC-3B77-448C-9BCA-F79983DBD8FA}" type="datetime1">
              <a:rPr lang="en-US"/>
              <a:pPr>
                <a:defRPr/>
              </a:pPr>
              <a:t>11/9/2014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FECC7CAE-DF88-4B55-B92F-AEE65E92E0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AA4DC1-9D84-4E29-9AC8-91834249C5E6}" type="datetime1">
              <a:rPr lang="en-US"/>
              <a:pPr>
                <a:defRPr/>
              </a:pPr>
              <a:t>11/9/2014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EDD46AE3-553D-4C2F-A8F8-6FD64567B1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712DD-E341-44AF-881E-6033D20BAA67}" type="datetime1">
              <a:rPr lang="en-US"/>
              <a:pPr>
                <a:defRPr/>
              </a:pPr>
              <a:t>11/9/2014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9E84D1BD-8688-4430-A7F2-69C18C2741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8332C2-1927-4655-8FC8-B1EF286732FE}" type="datetime1">
              <a:rPr lang="en-US"/>
              <a:pPr>
                <a:defRPr/>
              </a:pPr>
              <a:t>11/9/2014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D5EC0FC2-B052-4558-8F50-981BC24433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1E4063C-F463-4A3B-B98E-D92CB2E1BCC6}" type="datetime1">
              <a:rPr lang="en-US"/>
              <a:pPr>
                <a:defRPr/>
              </a:pPr>
              <a:t>11/9/2014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7E211B7B-C659-4B82-9B8D-7EDDFA8EF4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95599"/>
            <a:ext cx="4040188"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95599"/>
            <a:ext cx="4041775"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EB01EFF-69F5-4DB3-ABA8-29AD8A2DC93C}" type="datetime1">
              <a:rPr lang="en-US"/>
              <a:pPr>
                <a:defRPr/>
              </a:pPr>
              <a:t>11/9/2014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9" name="Slide Number Placeholder 5"/>
          <p:cNvSpPr>
            <a:spLocks noGrp="1"/>
          </p:cNvSpPr>
          <p:nvPr>
            <p:ph type="sldNum" sz="quarter" idx="12"/>
          </p:nvPr>
        </p:nvSpPr>
        <p:spPr/>
        <p:txBody>
          <a:bodyPr/>
          <a:lstStyle>
            <a:lvl1pPr>
              <a:defRPr/>
            </a:lvl1pPr>
          </a:lstStyle>
          <a:p>
            <a:pPr>
              <a:defRPr/>
            </a:pPr>
            <a:fld id="{B8205704-0DBD-4866-8873-2A41A2B67A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305A3A-02CA-4A45-A0C2-692416683C3E}" type="datetime1">
              <a:rPr lang="en-US"/>
              <a:pPr>
                <a:defRPr/>
              </a:pPr>
              <a:t>11/9/2014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5" name="Slide Number Placeholder 5"/>
          <p:cNvSpPr>
            <a:spLocks noGrp="1"/>
          </p:cNvSpPr>
          <p:nvPr>
            <p:ph type="sldNum" sz="quarter" idx="12"/>
          </p:nvPr>
        </p:nvSpPr>
        <p:spPr/>
        <p:txBody>
          <a:bodyPr/>
          <a:lstStyle>
            <a:lvl1pPr>
              <a:defRPr/>
            </a:lvl1pPr>
          </a:lstStyle>
          <a:p>
            <a:pPr>
              <a:defRPr/>
            </a:pPr>
            <a:fld id="{4B2B82A4-FF3A-415A-BCA4-68DD374B03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B5B2C6-8322-44C6-91C0-6219604D563B}" type="datetime1">
              <a:rPr lang="en-US"/>
              <a:pPr>
                <a:defRPr/>
              </a:pPr>
              <a:t>11/9/2014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4" name="Slide Number Placeholder 5"/>
          <p:cNvSpPr>
            <a:spLocks noGrp="1"/>
          </p:cNvSpPr>
          <p:nvPr>
            <p:ph type="sldNum" sz="quarter" idx="12"/>
          </p:nvPr>
        </p:nvSpPr>
        <p:spPr/>
        <p:txBody>
          <a:bodyPr/>
          <a:lstStyle>
            <a:lvl1pPr>
              <a:defRPr/>
            </a:lvl1pPr>
          </a:lstStyle>
          <a:p>
            <a:pPr>
              <a:defRPr/>
            </a:pPr>
            <a:fld id="{0844F32D-FE22-4D77-9939-D77E9058E0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38EA59-FFCC-4956-B9CC-01090E329C34}" type="datetime1">
              <a:rPr lang="en-US"/>
              <a:pPr>
                <a:defRPr/>
              </a:pPr>
              <a:t>11/9/2014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AEC66BFE-96FA-4E23-8B0E-EDB97DE318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36B295-757D-4442-A369-F8874044F5F2}" type="datetime1">
              <a:rPr lang="en-US"/>
              <a:pPr>
                <a:defRPr/>
              </a:pPr>
              <a:t>11/9/2014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ED7DFFB5-4776-49C7-9A7C-1C3E076F24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838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1750" y="6400800"/>
            <a:ext cx="882650" cy="4572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E0A26D-ADC2-4633-9834-1E940AEA8F74}" type="datetime1">
              <a:rPr lang="en-US"/>
              <a:pPr>
                <a:defRPr/>
              </a:pPr>
              <a:t>11/9/2014</a:t>
            </a:fld>
            <a:endParaRPr lang="en-US" dirty="0"/>
          </a:p>
        </p:txBody>
      </p:sp>
      <p:sp>
        <p:nvSpPr>
          <p:cNvPr id="5" name="Footer Placeholder 4"/>
          <p:cNvSpPr>
            <a:spLocks noGrp="1"/>
          </p:cNvSpPr>
          <p:nvPr>
            <p:ph type="ftr" sz="quarter" idx="3"/>
          </p:nvPr>
        </p:nvSpPr>
        <p:spPr>
          <a:xfrm>
            <a:off x="914400" y="6400800"/>
            <a:ext cx="7315200" cy="457200"/>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a:t>Content contained is licensed under a Creative Commons Attribution-</a:t>
            </a:r>
            <a:r>
              <a:rPr lang="en-US" err="1"/>
              <a:t>ShareAlike</a:t>
            </a:r>
            <a:r>
              <a:rPr lang="en-US"/>
              <a:t> 3.0 </a:t>
            </a:r>
            <a:r>
              <a:rPr lang="en-US" err="1"/>
              <a:t>Unported</a:t>
            </a:r>
            <a:r>
              <a:rPr lang="en-US"/>
              <a:t> License</a:t>
            </a:r>
          </a:p>
        </p:txBody>
      </p:sp>
      <p:sp>
        <p:nvSpPr>
          <p:cNvPr id="6" name="Slide Number Placeholder 5"/>
          <p:cNvSpPr>
            <a:spLocks noGrp="1"/>
          </p:cNvSpPr>
          <p:nvPr>
            <p:ph type="sldNum" sz="quarter" idx="4"/>
          </p:nvPr>
        </p:nvSpPr>
        <p:spPr>
          <a:xfrm>
            <a:off x="8229600" y="6400800"/>
            <a:ext cx="906463" cy="4286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965DE87-C9B2-405E-A833-B5DF154FEE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worldwidewords.com/" TargetMode="External"/><Relationship Id="rId3" Type="http://schemas.openxmlformats.org/officeDocument/2006/relationships/hyperlink" Target="http://www.wordsift.com/" TargetMode="External"/><Relationship Id="rId7" Type="http://schemas.openxmlformats.org/officeDocument/2006/relationships/hyperlink" Target="http://intermath.coe.uga.edu/dictnary/homepg.as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vocabulary.com/" TargetMode="External"/><Relationship Id="rId11" Type="http://schemas.openxmlformats.org/officeDocument/2006/relationships/hyperlink" Target="http://www.wordle.com/" TargetMode="External"/><Relationship Id="rId5" Type="http://schemas.openxmlformats.org/officeDocument/2006/relationships/hyperlink" Target="http://jc-schools.net/tutorials/vocab/" TargetMode="External"/><Relationship Id="rId10" Type="http://schemas.openxmlformats.org/officeDocument/2006/relationships/hyperlink" Target="http://www.vocabgrabber.com/" TargetMode="External"/><Relationship Id="rId4" Type="http://schemas.openxmlformats.org/officeDocument/2006/relationships/hyperlink" Target="http://quizlet.com/" TargetMode="External"/><Relationship Id="rId9" Type="http://schemas.openxmlformats.org/officeDocument/2006/relationships/hyperlink" Target="http://www.visualthesaurus.co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its.leesummit.k12.mo.us/gameresources.htm" TargetMode="External"/><Relationship Id="rId3" Type="http://schemas.openxmlformats.org/officeDocument/2006/relationships/hyperlink" Target="http://www.vocabulary.co.il/" TargetMode="External"/><Relationship Id="rId7" Type="http://schemas.openxmlformats.org/officeDocument/2006/relationships/hyperlink" Target="http://jc-schools.net/tutorials/gameboard.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pppst.com/templates.html" TargetMode="External"/><Relationship Id="rId5" Type="http://schemas.openxmlformats.org/officeDocument/2006/relationships/hyperlink" Target="http://www.visuwords.com/" TargetMode="External"/><Relationship Id="rId10" Type="http://schemas.openxmlformats.org/officeDocument/2006/relationships/hyperlink" Target="http://reading.pppst.com/vocabulary.html" TargetMode="External"/><Relationship Id="rId4" Type="http://schemas.openxmlformats.org/officeDocument/2006/relationships/hyperlink" Target="http://www.freereading.net/index.php?title=Vocabulary_Reintroduce_and_Build_Mastery_Activities" TargetMode="External"/><Relationship Id="rId9" Type="http://schemas.openxmlformats.org/officeDocument/2006/relationships/hyperlink" Target="http://people.uncw.edu/ertzbergerj/ppt_games.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mailto:krhodus@stclair.k12.il.us" TargetMode="External"/><Relationship Id="rId3" Type="http://schemas.openxmlformats.org/officeDocument/2006/relationships/hyperlink" Target="mailto:smccuske@isbe.net" TargetMode="External"/><Relationship Id="rId7" Type="http://schemas.openxmlformats.org/officeDocument/2006/relationships/hyperlink" Target="mailto:ksykes@i-kan.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mailto:jbrown@kidsroe.org" TargetMode="External"/><Relationship Id="rId5" Type="http://schemas.openxmlformats.org/officeDocument/2006/relationships/hyperlink" Target="mailto:arobinson@dupage.k12.il.us" TargetMode="External"/><Relationship Id="rId4" Type="http://schemas.openxmlformats.org/officeDocument/2006/relationships/hyperlink" Target="mailto:eiwersen@s-cook.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defRPr/>
            </a:pPr>
            <a:r>
              <a:rPr lang="en-US" dirty="0" smtClean="0"/>
              <a:t>Vocabulary Instruction and the Common Core</a:t>
            </a:r>
            <a:endParaRPr lang="en-US" dirty="0"/>
          </a:p>
        </p:txBody>
      </p:sp>
      <p:sp>
        <p:nvSpPr>
          <p:cNvPr id="6" name="Subtitle 5"/>
          <p:cNvSpPr>
            <a:spLocks noGrp="1"/>
          </p:cNvSpPr>
          <p:nvPr>
            <p:ph type="subTitle" idx="1"/>
          </p:nvPr>
        </p:nvSpPr>
        <p:spPr>
          <a:xfrm>
            <a:off x="1371600" y="3886200"/>
            <a:ext cx="6400800" cy="2362200"/>
          </a:xfrm>
        </p:spPr>
        <p:txBody>
          <a:bodyPr/>
          <a:lstStyle/>
          <a:p>
            <a:pPr>
              <a:defRPr/>
            </a:pPr>
            <a:r>
              <a:rPr lang="en-US" dirty="0" smtClean="0"/>
              <a:t>Illinois State Board of Education</a:t>
            </a:r>
          </a:p>
          <a:p>
            <a:pPr>
              <a:defRPr/>
            </a:pPr>
            <a:r>
              <a:rPr lang="en-US" dirty="0" smtClean="0"/>
              <a:t>English Language Arts Content Specialists</a:t>
            </a:r>
          </a:p>
          <a:p>
            <a:pPr>
              <a:defRPr/>
            </a:pPr>
            <a:endParaRPr lang="en-US" sz="1800" dirty="0" smtClean="0"/>
          </a:p>
          <a:p>
            <a:pPr>
              <a:defRPr/>
            </a:pPr>
            <a:r>
              <a:rPr lang="en-US" sz="1800" dirty="0" smtClean="0"/>
              <a:t>Hosted by Kathi Rhodus, June, 2012</a:t>
            </a:r>
          </a:p>
          <a:p>
            <a:pPr>
              <a:defRPr/>
            </a:pPr>
            <a:endParaRPr lang="en-US" sz="2400" dirty="0" smtClean="0"/>
          </a:p>
        </p:txBody>
      </p:sp>
      <p:sp>
        <p:nvSpPr>
          <p:cNvPr id="4" name="Footer Placeholder 3"/>
          <p:cNvSpPr>
            <a:spLocks noGrp="1"/>
          </p:cNvSpPr>
          <p:nvPr>
            <p:ph type="ftr" sz="quarter" idx="11"/>
          </p:nvPr>
        </p:nvSpPr>
        <p:spPr/>
        <p:txBody>
          <a:bodyPr/>
          <a:lstStyle/>
          <a:p>
            <a:pPr>
              <a:defRPr/>
            </a:pPr>
            <a:r>
              <a:rPr lang="en-US" dirty="0" smtClean="0"/>
              <a:t>Content contained is licensed under a Creative Commons Attribution-</a:t>
            </a:r>
            <a:r>
              <a:rPr lang="en-US" dirty="0" err="1" smtClean="0"/>
              <a:t>ShareAlike</a:t>
            </a:r>
            <a:r>
              <a:rPr lang="en-US" smtClean="0"/>
              <a:t> 3.0 Unported License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      </a:t>
            </a:r>
            <a:br>
              <a:rPr lang="en-US" smtClean="0"/>
            </a:br>
            <a:r>
              <a:rPr lang="en-US" smtClean="0"/>
              <a:t>Academic Vocabulary</a:t>
            </a:r>
          </a:p>
        </p:txBody>
      </p:sp>
      <p:sp>
        <p:nvSpPr>
          <p:cNvPr id="3" name="Content Placeholder 2"/>
          <p:cNvSpPr>
            <a:spLocks noGrp="1"/>
          </p:cNvSpPr>
          <p:nvPr>
            <p:ph idx="1"/>
          </p:nvPr>
        </p:nvSpPr>
        <p:spPr/>
        <p:txBody>
          <a:bodyPr rtlCol="0">
            <a:normAutofit fontScale="70000" lnSpcReduction="20000"/>
          </a:bodyPr>
          <a:lstStyle/>
          <a:p>
            <a:pPr marL="0" indent="0" fontAlgn="auto">
              <a:spcAft>
                <a:spcPts val="0"/>
              </a:spcAft>
              <a:buFontTx/>
              <a:buNone/>
              <a:defRPr/>
            </a:pPr>
            <a:endParaRPr lang="en-US" b="1" dirty="0" smtClean="0">
              <a:solidFill>
                <a:srgbClr val="A32429"/>
              </a:solidFill>
              <a:ea typeface="ＭＳ Ｐゴシック" charset="-128"/>
            </a:endParaRPr>
          </a:p>
          <a:p>
            <a:pPr>
              <a:buFont typeface="Arial" charset="0"/>
              <a:buNone/>
              <a:defRPr/>
            </a:pPr>
            <a:r>
              <a:rPr lang="en-US" dirty="0" smtClean="0"/>
              <a:t>… </a:t>
            </a:r>
            <a:r>
              <a:rPr lang="en-US" i="1" dirty="0" smtClean="0"/>
              <a:t>is not unique to a particular discipline and as a result are not the clear responsibility of a particular content area teacher. What is more, many Tier Two words are far less well defined by contextual clues in the texts in which they appear and are far less likely to be defined explicitly within a text than are Tier Three words. Yet Tier Two words are frequently encountered in complex written texts and are particularly powerful because of their wide applicability to many sorts of reading. Teachers thus need to be alert to the presence of Tier Two words and determine which ones need careful attention.</a:t>
            </a:r>
          </a:p>
          <a:p>
            <a:pPr>
              <a:buFont typeface="Arial" charset="0"/>
              <a:buNone/>
              <a:defRPr/>
            </a:pPr>
            <a:r>
              <a:rPr lang="en-US" sz="2300" dirty="0" smtClean="0"/>
              <a:t>                             </a:t>
            </a:r>
          </a:p>
          <a:p>
            <a:pPr>
              <a:buFont typeface="Arial" charset="0"/>
              <a:buNone/>
              <a:defRPr/>
            </a:pPr>
            <a:r>
              <a:rPr lang="en-US" sz="2300" dirty="0" smtClean="0"/>
              <a:t>                                Common Core State Standards (English Language Arts, </a:t>
            </a:r>
            <a:r>
              <a:rPr lang="en-US" sz="2300" dirty="0" smtClean="0">
                <a:ea typeface="ＭＳ Ｐゴシック" charset="-128"/>
              </a:rPr>
              <a:t>Appendix A)</a:t>
            </a:r>
            <a:endParaRPr lang="en-US" dirty="0">
              <a:ea typeface="ＭＳ Ｐゴシック" charset="-12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3 Tiers of Words</a:t>
            </a:r>
          </a:p>
        </p:txBody>
      </p:sp>
      <p:sp>
        <p:nvSpPr>
          <p:cNvPr id="3" name="Content Placeholder 2"/>
          <p:cNvSpPr>
            <a:spLocks noGrp="1"/>
          </p:cNvSpPr>
          <p:nvPr>
            <p:ph sz="quarter" idx="1"/>
          </p:nvPr>
        </p:nvSpPr>
        <p:spPr>
          <a:extLst/>
        </p:spPr>
        <p:txBody>
          <a:bodyPr>
            <a:normAutofit fontScale="77500" lnSpcReduction="20000"/>
          </a:bodyPr>
          <a:lstStyle/>
          <a:p>
            <a:pPr marL="365760" indent="-256032" fontAlgn="auto">
              <a:spcAft>
                <a:spcPts val="0"/>
              </a:spcAft>
              <a:buFont typeface="Wingdings 3"/>
              <a:buChar char=""/>
              <a:defRPr/>
            </a:pP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Tier 3 </a:t>
            </a:r>
            <a:r>
              <a:rPr lang="en-US" dirty="0"/>
              <a:t>– Highly specialized, subject-specific; low occurrences in texts; lacking generalization</a:t>
            </a:r>
          </a:p>
          <a:p>
            <a:pPr marL="621792" lvl="1" fontAlgn="auto">
              <a:spcBef>
                <a:spcPts val="324"/>
              </a:spcBef>
              <a:spcAft>
                <a:spcPts val="0"/>
              </a:spcAft>
              <a:buFont typeface="Verdana"/>
              <a:buChar char="◦"/>
              <a:defRPr/>
            </a:pPr>
            <a:r>
              <a:rPr lang="en-US" dirty="0"/>
              <a:t>E.g.</a:t>
            </a:r>
            <a:r>
              <a:rPr lang="en-US" i="1" dirty="0"/>
              <a:t>, </a:t>
            </a:r>
            <a:r>
              <a:rPr lang="en-US" i="1" dirty="0" smtClean="0"/>
              <a:t>lava, aorta, legislature, circumference</a:t>
            </a:r>
            <a:endParaRPr lang="en-US" i="1" dirty="0"/>
          </a:p>
          <a:p>
            <a:pPr marL="365760" indent="-256032" fontAlgn="auto">
              <a:spcAft>
                <a:spcPts val="0"/>
              </a:spcAft>
              <a:buFont typeface="Wingdings 3"/>
              <a:buChar char=""/>
              <a:defRPr/>
            </a:pP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Tier 2 </a:t>
            </a:r>
            <a:r>
              <a:rPr lang="en-US" dirty="0"/>
              <a:t>–Abstract</a:t>
            </a:r>
            <a:r>
              <a:rPr lang="en-US" b="1" dirty="0"/>
              <a:t>, general academic </a:t>
            </a:r>
            <a:r>
              <a:rPr lang="en-US" dirty="0"/>
              <a:t>(across content areas); encountered in written language; high utility across instructional areas</a:t>
            </a:r>
          </a:p>
          <a:p>
            <a:pPr marL="621792" lvl="1" fontAlgn="auto">
              <a:spcBef>
                <a:spcPts val="324"/>
              </a:spcBef>
              <a:spcAft>
                <a:spcPts val="0"/>
              </a:spcAft>
              <a:buFont typeface="Verdana"/>
              <a:buChar char="◦"/>
              <a:defRPr/>
            </a:pPr>
            <a:r>
              <a:rPr lang="en-US" dirty="0"/>
              <a:t>E.g., </a:t>
            </a:r>
            <a:r>
              <a:rPr lang="en-US" i="1" dirty="0" smtClean="0"/>
              <a:t>vary, </a:t>
            </a:r>
            <a:r>
              <a:rPr lang="en-US" i="1" dirty="0"/>
              <a:t>relative, innovation, </a:t>
            </a:r>
            <a:r>
              <a:rPr lang="en-US" i="1" dirty="0" smtClean="0"/>
              <a:t>accumulate, surface, layer</a:t>
            </a:r>
            <a:endParaRPr lang="en-US" i="1" dirty="0"/>
          </a:p>
          <a:p>
            <a:pPr marL="365760" indent="-256032" fontAlgn="auto">
              <a:spcAft>
                <a:spcPts val="0"/>
              </a:spcAft>
              <a:buFont typeface="Wingdings 3"/>
              <a:buChar char=""/>
              <a:defRPr/>
            </a:pP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Tier 1 </a:t>
            </a:r>
            <a:r>
              <a:rPr lang="en-US" dirty="0"/>
              <a:t>– Basic, concrete, encountered in conversation/ oral vocabulary; words most student will know at a particular grade level</a:t>
            </a:r>
          </a:p>
          <a:p>
            <a:pPr marL="621792" lvl="1" fontAlgn="auto">
              <a:spcBef>
                <a:spcPts val="324"/>
              </a:spcBef>
              <a:spcAft>
                <a:spcPts val="0"/>
              </a:spcAft>
              <a:buFont typeface="Verdana"/>
              <a:buChar char="◦"/>
              <a:defRPr/>
            </a:pPr>
            <a:r>
              <a:rPr lang="en-US" dirty="0"/>
              <a:t>E.g., </a:t>
            </a:r>
            <a:r>
              <a:rPr lang="en-US" dirty="0" smtClean="0"/>
              <a:t>clock, baby, </a:t>
            </a:r>
            <a:endParaRPr lang="en-US" dirty="0"/>
          </a:p>
        </p:txBody>
      </p:sp>
      <p:sp>
        <p:nvSpPr>
          <p:cNvPr id="34819" name="Rectangle 3"/>
          <p:cNvSpPr>
            <a:spLocks noChangeArrowheads="1"/>
          </p:cNvSpPr>
          <p:nvPr/>
        </p:nvSpPr>
        <p:spPr bwMode="auto">
          <a:xfrm>
            <a:off x="1371600" y="5943600"/>
            <a:ext cx="7467600" cy="369888"/>
          </a:xfrm>
          <a:prstGeom prst="rect">
            <a:avLst/>
          </a:prstGeom>
          <a:noFill/>
          <a:ln w="9525">
            <a:noFill/>
            <a:miter lim="800000"/>
            <a:headEnd/>
            <a:tailEnd/>
          </a:ln>
        </p:spPr>
        <p:txBody>
          <a:bodyPr>
            <a:spAutoFit/>
          </a:bodyPr>
          <a:lstStyle/>
          <a:p>
            <a:pPr algn="r"/>
            <a:r>
              <a:rPr lang="en-US" dirty="0"/>
              <a:t>    </a:t>
            </a:r>
            <a:r>
              <a:rPr lang="en-US" sz="1600" dirty="0"/>
              <a:t>Common Core State Standards, Appendix A, page 33</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2000" fill="hold"/>
                                        <p:tgtEl>
                                          <p:spTgt spid="3">
                                            <p:txEl>
                                              <p:pRg st="2" end="2"/>
                                            </p:txEl>
                                          </p:spTgt>
                                        </p:tgtEl>
                                        <p:attrNameLst>
                                          <p:attrName>style.color</p:attrName>
                                        </p:attrNameLst>
                                      </p:cBhvr>
                                      <p:to>
                                        <a:schemeClr val="accent2"/>
                                      </p:to>
                                    </p:animClr>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rgbClr val="FF0000"/>
                </a:solidFill>
              </a:rPr>
              <a:t>Why</a:t>
            </a:r>
            <a:r>
              <a:rPr lang="en-US" dirty="0" smtClean="0"/>
              <a:t> are “academic words” important?</a:t>
            </a:r>
            <a:endParaRPr lang="en-US" dirty="0"/>
          </a:p>
        </p:txBody>
      </p:sp>
      <p:sp>
        <p:nvSpPr>
          <p:cNvPr id="3" name="Content Placeholder 2"/>
          <p:cNvSpPr>
            <a:spLocks noGrp="1"/>
          </p:cNvSpPr>
          <p:nvPr>
            <p:ph sz="quarter" idx="1"/>
          </p:nvPr>
        </p:nvSpPr>
        <p:spPr/>
        <p:txBody>
          <a:bodyPr>
            <a:normAutofit fontScale="85000" lnSpcReduction="20000"/>
          </a:bodyPr>
          <a:lstStyle/>
          <a:p>
            <a:pPr marL="365760" indent="-256032">
              <a:defRPr/>
            </a:pPr>
            <a:r>
              <a:rPr lang="en-US" dirty="0" smtClean="0"/>
              <a:t>They are </a:t>
            </a:r>
            <a:r>
              <a:rPr lang="en-US" dirty="0"/>
              <a:t>critical to understanding academic </a:t>
            </a:r>
            <a:r>
              <a:rPr lang="en-US" dirty="0" smtClean="0"/>
              <a:t>texts.</a:t>
            </a:r>
            <a:endParaRPr lang="en-US" dirty="0"/>
          </a:p>
          <a:p>
            <a:pPr marL="365760" indent="-256032">
              <a:defRPr/>
            </a:pPr>
            <a:r>
              <a:rPr lang="en-US" dirty="0" smtClean="0"/>
              <a:t>They appear </a:t>
            </a:r>
            <a:r>
              <a:rPr lang="en-US" dirty="0"/>
              <a:t>in all sorts of </a:t>
            </a:r>
            <a:r>
              <a:rPr lang="en-US" dirty="0" smtClean="0"/>
              <a:t>texts.</a:t>
            </a:r>
            <a:endParaRPr lang="en-US" dirty="0"/>
          </a:p>
          <a:p>
            <a:pPr marL="365760" indent="-256032">
              <a:defRPr/>
            </a:pPr>
            <a:r>
              <a:rPr lang="en-US" dirty="0" smtClean="0"/>
              <a:t>They require </a:t>
            </a:r>
            <a:r>
              <a:rPr lang="en-US" dirty="0"/>
              <a:t>deliberate effort to learn, unlike Tier 1 </a:t>
            </a:r>
            <a:r>
              <a:rPr lang="en-US" dirty="0" smtClean="0"/>
              <a:t>words.</a:t>
            </a:r>
            <a:endParaRPr lang="en-US" dirty="0"/>
          </a:p>
          <a:p>
            <a:pPr marL="365760" indent="-256032">
              <a:defRPr/>
            </a:pPr>
            <a:r>
              <a:rPr lang="en-US" dirty="0" smtClean="0"/>
              <a:t>They are </a:t>
            </a:r>
            <a:r>
              <a:rPr lang="en-US" dirty="0"/>
              <a:t>far more likely to appear in written texts than in speech.</a:t>
            </a:r>
          </a:p>
          <a:p>
            <a:pPr marL="365760" indent="-256032">
              <a:defRPr/>
            </a:pPr>
            <a:r>
              <a:rPr lang="en-US" dirty="0" smtClean="0"/>
              <a:t>They often </a:t>
            </a:r>
            <a:r>
              <a:rPr lang="en-US" dirty="0"/>
              <a:t>represent subtle or precise ways to say otherwise relatively simple </a:t>
            </a:r>
            <a:r>
              <a:rPr lang="en-US" dirty="0" smtClean="0"/>
              <a:t>things.</a:t>
            </a:r>
            <a:endParaRPr lang="en-US" dirty="0"/>
          </a:p>
          <a:p>
            <a:pPr marL="365760" indent="-256032">
              <a:defRPr/>
            </a:pPr>
            <a:r>
              <a:rPr lang="en-US" dirty="0" smtClean="0"/>
              <a:t>They are </a:t>
            </a:r>
            <a:r>
              <a:rPr lang="en-US" dirty="0"/>
              <a:t>seldom heavily </a:t>
            </a:r>
            <a:r>
              <a:rPr lang="en-US" dirty="0" err="1"/>
              <a:t>scaffolded</a:t>
            </a:r>
            <a:r>
              <a:rPr lang="en-US" dirty="0"/>
              <a:t> by authors or teachers, unlike Tier 3 </a:t>
            </a:r>
            <a:r>
              <a:rPr lang="en-US" dirty="0" smtClean="0"/>
              <a:t>words.</a:t>
            </a:r>
            <a:endParaRPr lang="en-US" dirty="0"/>
          </a:p>
          <a:p>
            <a:pPr>
              <a:buFont typeface="Arial" charset="0"/>
              <a:buNone/>
              <a:defRPr/>
            </a:pPr>
            <a:r>
              <a:rPr lang="en-US" sz="1800" dirty="0" smtClean="0"/>
              <a:t>                                                               Common Core State Standards, Appendix A, page 33</a:t>
            </a:r>
            <a:endParaRPr lang="en-US" dirty="0" smtClean="0"/>
          </a:p>
          <a:p>
            <a:pPr>
              <a:defRPr/>
            </a:pP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b="1" smtClean="0"/>
              <a:t>Choosing words</a:t>
            </a:r>
          </a:p>
        </p:txBody>
      </p:sp>
      <p:sp>
        <p:nvSpPr>
          <p:cNvPr id="38914" name="Rectangle 3"/>
          <p:cNvSpPr>
            <a:spLocks noGrp="1" noChangeArrowheads="1"/>
          </p:cNvSpPr>
          <p:nvPr>
            <p:ph type="body" idx="1"/>
          </p:nvPr>
        </p:nvSpPr>
        <p:spPr/>
        <p:txBody>
          <a:bodyPr/>
          <a:lstStyle/>
          <a:p>
            <a:r>
              <a:rPr lang="en-US" smtClean="0"/>
              <a:t>Jose avoided playing the ukulele.</a:t>
            </a:r>
          </a:p>
          <a:p>
            <a:r>
              <a:rPr lang="en-US" smtClean="0"/>
              <a:t>Which word would you choose to pre-teach?</a:t>
            </a:r>
          </a:p>
          <a:p>
            <a:endParaRPr lang="en-US" smtClean="0"/>
          </a:p>
          <a:p>
            <a:endParaRPr lang="en-US" smtClean="0"/>
          </a:p>
        </p:txBody>
      </p:sp>
      <p:pic>
        <p:nvPicPr>
          <p:cNvPr id="38915" name="Picture 2"/>
          <p:cNvPicPr>
            <a:picLocks noChangeAspect="1" noChangeArrowheads="1"/>
          </p:cNvPicPr>
          <p:nvPr/>
        </p:nvPicPr>
        <p:blipFill>
          <a:blip r:embed="rId3" cstate="print"/>
          <a:srcRect/>
          <a:stretch>
            <a:fillRect/>
          </a:stretch>
        </p:blipFill>
        <p:spPr bwMode="auto">
          <a:xfrm>
            <a:off x="3124200" y="3276600"/>
            <a:ext cx="4029075" cy="2286000"/>
          </a:xfrm>
          <a:prstGeom prst="rect">
            <a:avLst/>
          </a:prstGeom>
          <a:noFill/>
          <a:ln w="9525">
            <a:noFill/>
            <a:miter lim="800000"/>
            <a:headEnd/>
            <a:tailEnd/>
          </a:ln>
        </p:spPr>
      </p:pic>
      <p:sp>
        <p:nvSpPr>
          <p:cNvPr id="38916" name="TextBox 5"/>
          <p:cNvSpPr txBox="1">
            <a:spLocks noChangeArrowheads="1"/>
          </p:cNvSpPr>
          <p:nvPr/>
        </p:nvSpPr>
        <p:spPr bwMode="auto">
          <a:xfrm>
            <a:off x="3733800" y="3810000"/>
            <a:ext cx="2819400" cy="523875"/>
          </a:xfrm>
          <a:prstGeom prst="rect">
            <a:avLst/>
          </a:prstGeom>
          <a:noFill/>
          <a:ln w="9525">
            <a:noFill/>
            <a:miter lim="800000"/>
            <a:headEnd/>
            <a:tailEnd/>
          </a:ln>
        </p:spPr>
        <p:txBody>
          <a:bodyPr>
            <a:spAutoFit/>
          </a:bodyPr>
          <a:lstStyle/>
          <a:p>
            <a:r>
              <a:rPr lang="en-US" sz="2800"/>
              <a:t>   Which word?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algn="l"/>
            <a:r>
              <a:rPr lang="en-US" sz="3600" b="1" smtClean="0">
                <a:solidFill>
                  <a:srgbClr val="FF0000"/>
                </a:solidFill>
              </a:rPr>
              <a:t>Avoided</a:t>
            </a:r>
          </a:p>
        </p:txBody>
      </p:sp>
      <p:sp>
        <p:nvSpPr>
          <p:cNvPr id="40962" name="Rectangle 3"/>
          <p:cNvSpPr>
            <a:spLocks noGrp="1" noChangeArrowheads="1"/>
          </p:cNvSpPr>
          <p:nvPr>
            <p:ph type="body" idx="1"/>
          </p:nvPr>
        </p:nvSpPr>
        <p:spPr>
          <a:xfrm>
            <a:off x="457200" y="1752600"/>
            <a:ext cx="8229600" cy="4495800"/>
          </a:xfrm>
        </p:spPr>
        <p:txBody>
          <a:bodyPr/>
          <a:lstStyle/>
          <a:p>
            <a:pPr>
              <a:lnSpc>
                <a:spcPct val="90000"/>
              </a:lnSpc>
              <a:buFont typeface="Arial" charset="0"/>
              <a:buNone/>
            </a:pPr>
            <a:r>
              <a:rPr lang="en-US" sz="2800" smtClean="0"/>
              <a:t>Why?</a:t>
            </a:r>
          </a:p>
          <a:p>
            <a:pPr>
              <a:lnSpc>
                <a:spcPct val="90000"/>
              </a:lnSpc>
            </a:pPr>
            <a:r>
              <a:rPr lang="en-US" sz="2800" smtClean="0"/>
              <a:t>Verbs are where the action is </a:t>
            </a:r>
          </a:p>
          <a:p>
            <a:pPr lvl="1">
              <a:lnSpc>
                <a:spcPct val="90000"/>
              </a:lnSpc>
            </a:pPr>
            <a:r>
              <a:rPr lang="en-US" sz="2400" smtClean="0"/>
              <a:t>Teach avoid, avoided, avoids</a:t>
            </a:r>
          </a:p>
          <a:p>
            <a:pPr lvl="1">
              <a:lnSpc>
                <a:spcPct val="90000"/>
              </a:lnSpc>
            </a:pPr>
            <a:r>
              <a:rPr lang="en-US" sz="2400" smtClean="0"/>
              <a:t>Likely to see it again in grade-level text</a:t>
            </a:r>
          </a:p>
          <a:p>
            <a:pPr lvl="1">
              <a:lnSpc>
                <a:spcPct val="90000"/>
              </a:lnSpc>
            </a:pPr>
            <a:r>
              <a:rPr lang="en-US" sz="2400" smtClean="0"/>
              <a:t>Likely to see it on assessments</a:t>
            </a:r>
          </a:p>
          <a:p>
            <a:pPr lvl="1">
              <a:lnSpc>
                <a:spcPct val="90000"/>
              </a:lnSpc>
            </a:pPr>
            <a:r>
              <a:rPr lang="en-US" sz="2400" smtClean="0"/>
              <a:t>We are going to start calling these useful words “Tier 2 words”</a:t>
            </a:r>
          </a:p>
          <a:p>
            <a:pPr>
              <a:lnSpc>
                <a:spcPct val="90000"/>
              </a:lnSpc>
            </a:pPr>
            <a:r>
              <a:rPr lang="en-US" sz="2800" smtClean="0"/>
              <a:t>Why not ukulele?</a:t>
            </a:r>
          </a:p>
          <a:p>
            <a:pPr lvl="1">
              <a:lnSpc>
                <a:spcPct val="90000"/>
              </a:lnSpc>
            </a:pPr>
            <a:r>
              <a:rPr lang="en-US" sz="2400" smtClean="0"/>
              <a:t>Rarely seen in print</a:t>
            </a:r>
          </a:p>
          <a:p>
            <a:pPr lvl="1">
              <a:lnSpc>
                <a:spcPct val="90000"/>
              </a:lnSpc>
            </a:pPr>
            <a:r>
              <a:rPr lang="en-US" sz="2400" smtClean="0"/>
              <a:t>Rarely used in stories or conversation or content-area information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4"/>
          <p:cNvSpPr txBox="1">
            <a:spLocks noChangeArrowheads="1"/>
          </p:cNvSpPr>
          <p:nvPr/>
        </p:nvSpPr>
        <p:spPr bwMode="auto">
          <a:xfrm>
            <a:off x="381000" y="304800"/>
            <a:ext cx="8534400" cy="366713"/>
          </a:xfrm>
          <a:prstGeom prst="rect">
            <a:avLst/>
          </a:prstGeom>
          <a:noFill/>
          <a:ln w="9525">
            <a:noFill/>
            <a:miter lim="800000"/>
            <a:headEnd/>
            <a:tailEnd/>
          </a:ln>
        </p:spPr>
        <p:txBody>
          <a:bodyPr>
            <a:spAutoFit/>
          </a:bodyPr>
          <a:lstStyle/>
          <a:p>
            <a:pPr>
              <a:spcBef>
                <a:spcPct val="50000"/>
              </a:spcBef>
            </a:pPr>
            <a:endParaRPr lang="en-US"/>
          </a:p>
        </p:txBody>
      </p:sp>
      <p:sp>
        <p:nvSpPr>
          <p:cNvPr id="43010" name="Text Box 5"/>
          <p:cNvSpPr txBox="1">
            <a:spLocks noChangeArrowheads="1"/>
          </p:cNvSpPr>
          <p:nvPr/>
        </p:nvSpPr>
        <p:spPr bwMode="auto">
          <a:xfrm>
            <a:off x="152400" y="457200"/>
            <a:ext cx="8763000" cy="2508250"/>
          </a:xfrm>
          <a:prstGeom prst="rect">
            <a:avLst/>
          </a:prstGeom>
          <a:noFill/>
          <a:ln w="9525">
            <a:noFill/>
            <a:miter lim="800000"/>
            <a:headEnd/>
            <a:tailEnd/>
          </a:ln>
        </p:spPr>
        <p:txBody>
          <a:bodyPr>
            <a:spAutoFit/>
          </a:bodyPr>
          <a:lstStyle/>
          <a:p>
            <a:pPr algn="ctr">
              <a:spcBef>
                <a:spcPct val="50000"/>
              </a:spcBef>
            </a:pPr>
            <a:r>
              <a:rPr lang="en-US" sz="2000">
                <a:solidFill>
                  <a:srgbClr val="3333FF"/>
                </a:solidFill>
              </a:rPr>
              <a:t>How do I determine that a word is </a:t>
            </a:r>
            <a:r>
              <a:rPr lang="en-US" sz="3600">
                <a:solidFill>
                  <a:srgbClr val="3333FF"/>
                </a:solidFill>
              </a:rPr>
              <a:t>TIER 2</a:t>
            </a:r>
            <a:r>
              <a:rPr lang="en-US" sz="4000">
                <a:solidFill>
                  <a:srgbClr val="3333FF"/>
                </a:solidFill>
              </a:rPr>
              <a:t>?</a:t>
            </a:r>
          </a:p>
          <a:p>
            <a:pPr>
              <a:spcBef>
                <a:spcPct val="50000"/>
              </a:spcBef>
            </a:pPr>
            <a:endParaRPr lang="en-US" sz="2400"/>
          </a:p>
          <a:p>
            <a:pPr>
              <a:spcBef>
                <a:spcPct val="50000"/>
              </a:spcBef>
            </a:pPr>
            <a:endParaRPr lang="en-US"/>
          </a:p>
          <a:p>
            <a:pPr>
              <a:spcBef>
                <a:spcPct val="50000"/>
              </a:spcBef>
            </a:pPr>
            <a:endParaRPr lang="en-US"/>
          </a:p>
          <a:p>
            <a:pPr>
              <a:spcBef>
                <a:spcPct val="50000"/>
              </a:spcBef>
            </a:pPr>
            <a:endParaRPr lang="en-US"/>
          </a:p>
        </p:txBody>
      </p:sp>
      <p:graphicFrame>
        <p:nvGraphicFramePr>
          <p:cNvPr id="43050" name="Group 42"/>
          <p:cNvGraphicFramePr>
            <a:graphicFrameLocks noGrp="1"/>
          </p:cNvGraphicFramePr>
          <p:nvPr/>
        </p:nvGraphicFramePr>
        <p:xfrm>
          <a:off x="533400" y="1143000"/>
          <a:ext cx="8305800" cy="5487353"/>
        </p:xfrm>
        <a:graphic>
          <a:graphicData uri="http://schemas.openxmlformats.org/drawingml/2006/table">
            <a:tbl>
              <a:tblPr/>
              <a:tblGrid>
                <a:gridCol w="1660525"/>
                <a:gridCol w="1662113"/>
                <a:gridCol w="1660525"/>
                <a:gridCol w="1662112"/>
                <a:gridCol w="1660525"/>
              </a:tblGrid>
              <a:tr h="3062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Is this a generally useful 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Does the word relate to other words and ideas that students know or have been learning?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Is the word useful in helping students understand 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If you answer “yes” to all three questions, it is a Tier 2 word.  If not, it is probably a Tier 3 word.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68962"/>
          </a:xfrm>
        </p:spPr>
        <p:txBody>
          <a:bodyPr>
            <a:normAutofit/>
          </a:bodyPr>
          <a:lstStyle/>
          <a:p>
            <a:r>
              <a:rPr lang="en-US" sz="2800" smtClean="0"/>
              <a:t>I</a:t>
            </a:r>
            <a:br>
              <a:rPr lang="en-US" sz="2800" smtClean="0"/>
            </a:br>
            <a:r>
              <a:rPr lang="en-US" sz="2800" smtClean="0"/>
              <a:t/>
            </a:r>
            <a:br>
              <a:rPr lang="en-US" sz="2800" smtClean="0"/>
            </a:br>
            <a:r>
              <a:rPr lang="en-US" sz="2800" smtClean="0"/>
              <a:t/>
            </a:r>
            <a:br>
              <a:rPr lang="en-US" sz="2800" smtClean="0"/>
            </a:br>
            <a:r>
              <a:rPr lang="en-US" sz="2800" smtClean="0"/>
              <a:t>In this presentation, we will look at a variety of strategies to teach academic vocabulary. </a:t>
            </a:r>
            <a:br>
              <a:rPr lang="en-US" sz="28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endParaRPr lang="en-US" sz="4000" smtClean="0"/>
          </a:p>
        </p:txBody>
      </p:sp>
      <p:pic>
        <p:nvPicPr>
          <p:cNvPr id="45058" name="Picture 2" descr="C:\Users\user\Desktop\Beck.jpg"/>
          <p:cNvPicPr>
            <a:picLocks noChangeAspect="1" noChangeArrowheads="1"/>
          </p:cNvPicPr>
          <p:nvPr/>
        </p:nvPicPr>
        <p:blipFill>
          <a:blip r:embed="rId3" cstate="print"/>
          <a:srcRect/>
          <a:stretch>
            <a:fillRect/>
          </a:stretch>
        </p:blipFill>
        <p:spPr bwMode="auto">
          <a:xfrm>
            <a:off x="1524000" y="2590800"/>
            <a:ext cx="1600200" cy="1981200"/>
          </a:xfrm>
          <a:prstGeom prst="rect">
            <a:avLst/>
          </a:prstGeom>
          <a:noFill/>
          <a:ln w="9525">
            <a:noFill/>
            <a:miter lim="800000"/>
            <a:headEnd/>
            <a:tailEnd/>
          </a:ln>
        </p:spPr>
      </p:pic>
      <p:pic>
        <p:nvPicPr>
          <p:cNvPr id="45059" name="Picture 3" descr="C:\Users\user\Desktop\marzano.jpg"/>
          <p:cNvPicPr>
            <a:picLocks noChangeAspect="1" noChangeArrowheads="1"/>
          </p:cNvPicPr>
          <p:nvPr/>
        </p:nvPicPr>
        <p:blipFill>
          <a:blip r:embed="rId4" cstate="print"/>
          <a:srcRect/>
          <a:stretch>
            <a:fillRect/>
          </a:stretch>
        </p:blipFill>
        <p:spPr bwMode="auto">
          <a:xfrm>
            <a:off x="5410200" y="2590800"/>
            <a:ext cx="2057400" cy="1981200"/>
          </a:xfrm>
          <a:prstGeom prst="rect">
            <a:avLst/>
          </a:prstGeom>
          <a:noFill/>
          <a:ln w="9525">
            <a:noFill/>
            <a:miter lim="800000"/>
            <a:headEnd/>
            <a:tailEnd/>
          </a:ln>
        </p:spPr>
      </p:pic>
      <p:sp>
        <p:nvSpPr>
          <p:cNvPr id="45060" name="TextBox 5"/>
          <p:cNvSpPr txBox="1">
            <a:spLocks noChangeArrowheads="1"/>
          </p:cNvSpPr>
          <p:nvPr/>
        </p:nvSpPr>
        <p:spPr bwMode="auto">
          <a:xfrm>
            <a:off x="4724400" y="5562600"/>
            <a:ext cx="2590800" cy="369888"/>
          </a:xfrm>
          <a:prstGeom prst="rect">
            <a:avLst/>
          </a:prstGeom>
          <a:noFill/>
          <a:ln w="9525">
            <a:noFill/>
            <a:miter lim="800000"/>
            <a:headEnd/>
            <a:tailEnd/>
          </a:ln>
        </p:spPr>
        <p:txBody>
          <a:bodyPr>
            <a:spAutoFit/>
          </a:bodyPr>
          <a:lstStyle/>
          <a:p>
            <a:endParaRPr lang="en-US"/>
          </a:p>
        </p:txBody>
      </p:sp>
      <p:sp>
        <p:nvSpPr>
          <p:cNvPr id="45061" name="TextBox 7"/>
          <p:cNvSpPr txBox="1">
            <a:spLocks noChangeArrowheads="1"/>
          </p:cNvSpPr>
          <p:nvPr/>
        </p:nvSpPr>
        <p:spPr bwMode="auto">
          <a:xfrm>
            <a:off x="990600" y="5181600"/>
            <a:ext cx="2895600" cy="646113"/>
          </a:xfrm>
          <a:prstGeom prst="rect">
            <a:avLst/>
          </a:prstGeom>
          <a:noFill/>
          <a:ln w="9525">
            <a:noFill/>
            <a:miter lim="800000"/>
            <a:headEnd/>
            <a:tailEnd/>
          </a:ln>
        </p:spPr>
        <p:txBody>
          <a:bodyPr>
            <a:spAutoFit/>
          </a:bodyPr>
          <a:lstStyle/>
          <a:p>
            <a:r>
              <a:rPr lang="en-US"/>
              <a:t>Isabel Beck, Margaret Mckeown &amp; Linda Kucan</a:t>
            </a:r>
          </a:p>
        </p:txBody>
      </p:sp>
      <p:sp>
        <p:nvSpPr>
          <p:cNvPr id="45062" name="TextBox 8"/>
          <p:cNvSpPr txBox="1">
            <a:spLocks noChangeArrowheads="1"/>
          </p:cNvSpPr>
          <p:nvPr/>
        </p:nvSpPr>
        <p:spPr bwMode="auto">
          <a:xfrm>
            <a:off x="5181600" y="5257800"/>
            <a:ext cx="2743200" cy="646113"/>
          </a:xfrm>
          <a:prstGeom prst="rect">
            <a:avLst/>
          </a:prstGeom>
          <a:noFill/>
          <a:ln w="9525">
            <a:noFill/>
            <a:miter lim="800000"/>
            <a:headEnd/>
            <a:tailEnd/>
          </a:ln>
        </p:spPr>
        <p:txBody>
          <a:bodyPr>
            <a:spAutoFit/>
          </a:bodyPr>
          <a:lstStyle/>
          <a:p>
            <a:r>
              <a:rPr lang="en-US"/>
              <a:t>Robert Marzano &amp; Debra Pickering</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a:defRPr/>
            </a:pPr>
            <a:r>
              <a:rPr lang="en-US" dirty="0" smtClean="0"/>
              <a:t/>
            </a:r>
            <a:br>
              <a:rPr lang="en-US" dirty="0" smtClean="0"/>
            </a:br>
            <a:r>
              <a:rPr lang="en-US" dirty="0" smtClean="0"/>
              <a:t/>
            </a:r>
            <a:br>
              <a:rPr lang="en-US" dirty="0" smtClean="0"/>
            </a:br>
            <a:r>
              <a:rPr lang="en-US" sz="3600" dirty="0" smtClean="0"/>
              <a:t>Step by Step Vocabulary Instruction </a:t>
            </a:r>
            <a:br>
              <a:rPr lang="en-US" sz="3600" dirty="0" smtClean="0"/>
            </a:br>
            <a:r>
              <a:rPr lang="en-US" sz="3600" dirty="0" smtClean="0"/>
              <a:t>For Tier 2 words</a:t>
            </a:r>
            <a:endParaRPr lang="en-US" dirty="0"/>
          </a:p>
        </p:txBody>
      </p:sp>
      <p:sp>
        <p:nvSpPr>
          <p:cNvPr id="3" name="Content Placeholder 2"/>
          <p:cNvSpPr>
            <a:spLocks noGrp="1"/>
          </p:cNvSpPr>
          <p:nvPr>
            <p:ph sz="quarter" idx="1"/>
          </p:nvPr>
        </p:nvSpPr>
        <p:spPr>
          <a:xfrm>
            <a:off x="457200" y="685800"/>
            <a:ext cx="8229600" cy="5867400"/>
          </a:xfrm>
        </p:spPr>
        <p:txBody>
          <a:bodyPr>
            <a:normAutofit/>
          </a:bodyPr>
          <a:lstStyle/>
          <a:p>
            <a:pPr marL="514350" indent="-514350">
              <a:buFont typeface="Arial" charset="0"/>
              <a:buNone/>
              <a:defRPr/>
            </a:pPr>
            <a:endParaRPr lang="en-US" b="1" u="sng" dirty="0" smtClean="0"/>
          </a:p>
          <a:p>
            <a:pPr marL="514350" indent="-514350">
              <a:buFont typeface="Arial" charset="0"/>
              <a:buNone/>
              <a:defRPr/>
            </a:pPr>
            <a:endParaRPr lang="en-US" sz="2800" b="1" u="sng" dirty="0" smtClean="0"/>
          </a:p>
          <a:p>
            <a:pPr marL="514350" indent="-514350">
              <a:buFont typeface="Arial" charset="0"/>
              <a:buAutoNum type="arabicPeriod"/>
              <a:defRPr/>
            </a:pPr>
            <a:r>
              <a:rPr lang="en-US" sz="2800" b="1" u="sng" dirty="0" smtClean="0"/>
              <a:t>Read the story/text.</a:t>
            </a:r>
          </a:p>
          <a:p>
            <a:pPr marL="514350" indent="-514350">
              <a:buFont typeface="Arial" charset="0"/>
              <a:buNone/>
              <a:defRPr/>
            </a:pPr>
            <a:endParaRPr lang="en-US" sz="2800" b="1" u="sng" dirty="0" smtClean="0"/>
          </a:p>
          <a:p>
            <a:pPr marL="514350" indent="-514350">
              <a:buFont typeface="Arial" charset="0"/>
              <a:buAutoNum type="arabicPeriod" startAt="2"/>
              <a:defRPr/>
            </a:pPr>
            <a:r>
              <a:rPr lang="en-US" sz="2800" b="1" u="sng" dirty="0" smtClean="0"/>
              <a:t>Contextualize the word.</a:t>
            </a:r>
          </a:p>
          <a:p>
            <a:pPr marL="514350" indent="-514350">
              <a:buFont typeface="Arial" charset="0"/>
              <a:buNone/>
              <a:defRPr/>
            </a:pPr>
            <a:endParaRPr lang="en-US" sz="2800" b="1" u="sng" dirty="0" smtClean="0"/>
          </a:p>
          <a:p>
            <a:pPr marL="514350" indent="-514350">
              <a:buFont typeface="Arial" charset="0"/>
              <a:buAutoNum type="arabicPeriod" startAt="3"/>
              <a:defRPr/>
            </a:pPr>
            <a:r>
              <a:rPr lang="en-US" sz="2800" b="1" u="sng" dirty="0" smtClean="0"/>
              <a:t>Have the children say the word.</a:t>
            </a:r>
          </a:p>
          <a:p>
            <a:pPr marL="514350" indent="-514350">
              <a:buFont typeface="Arial" charset="0"/>
              <a:buNone/>
              <a:defRPr/>
            </a:pPr>
            <a:endParaRPr lang="en-US" sz="2800" b="1" u="sng" dirty="0" smtClean="0"/>
          </a:p>
          <a:p>
            <a:pPr marL="514350" indent="-514350">
              <a:buFont typeface="Arial" charset="0"/>
              <a:buAutoNum type="arabicPeriod" startAt="4"/>
              <a:defRPr/>
            </a:pPr>
            <a:r>
              <a:rPr lang="en-US" sz="2800" b="1" u="sng" dirty="0" smtClean="0"/>
              <a:t>Provide student friendly definition.</a:t>
            </a:r>
          </a:p>
          <a:p>
            <a:pPr marL="514350" indent="-514350">
              <a:buFont typeface="Arial" charset="0"/>
              <a:buNone/>
              <a:defRPr/>
            </a:pPr>
            <a:r>
              <a:rPr lang="en-US" sz="2800" b="1" u="sng" dirty="0" smtClean="0"/>
              <a:t>  </a:t>
            </a:r>
            <a:endParaRPr lang="en-US" sz="2000" i="1" dirty="0" smtClean="0"/>
          </a:p>
          <a:p>
            <a:pPr marL="514350" indent="-514350">
              <a:buFont typeface="Arial" charset="0"/>
              <a:buNone/>
              <a:defRPr/>
            </a:pPr>
            <a:r>
              <a:rPr lang="en-US" sz="2800" dirty="0" smtClean="0"/>
              <a:t>5.  </a:t>
            </a:r>
            <a:r>
              <a:rPr lang="en-US" sz="2800" b="1" u="sng" dirty="0" smtClean="0"/>
              <a:t>Give an example in another context.</a:t>
            </a:r>
          </a:p>
          <a:p>
            <a:pPr marL="514350" indent="-514350">
              <a:buFont typeface="Arial" charset="0"/>
              <a:buNone/>
              <a:defRPr/>
            </a:pPr>
            <a:endParaRPr lang="en-US" dirty="0" smtClean="0"/>
          </a:p>
          <a:p>
            <a:pPr marL="514350" indent="-514350">
              <a:buFont typeface="Arial" charset="0"/>
              <a:buAutoNum type="arabicPeriod" startAt="3"/>
              <a:defRPr/>
            </a:pPr>
            <a:endParaRPr lang="en-US" dirty="0" smtClean="0"/>
          </a:p>
          <a:p>
            <a:pPr marL="514350" indent="-514350">
              <a:buFont typeface="Arial" charset="0"/>
              <a:buAutoNum type="arabicPeriod" startAt="3"/>
              <a:defRPr/>
            </a:pPr>
            <a:endParaRPr lang="en-US" dirty="0" smtClean="0"/>
          </a:p>
          <a:p>
            <a:pPr>
              <a:buFont typeface="Arial" charset="0"/>
              <a:buNone/>
              <a:defRPr/>
            </a:pPr>
            <a:endParaRPr lang="en-US" sz="1600" dirty="0"/>
          </a:p>
        </p:txBody>
      </p:sp>
      <p:pic>
        <p:nvPicPr>
          <p:cNvPr id="47107" name="Picture 2" descr="C:\Users\user\Desktop\Beck.jpg"/>
          <p:cNvPicPr>
            <a:picLocks noChangeAspect="1" noChangeArrowheads="1"/>
          </p:cNvPicPr>
          <p:nvPr/>
        </p:nvPicPr>
        <p:blipFill>
          <a:blip r:embed="rId3" cstate="print"/>
          <a:srcRect/>
          <a:stretch>
            <a:fillRect/>
          </a:stretch>
        </p:blipFill>
        <p:spPr bwMode="auto">
          <a:xfrm>
            <a:off x="7467600" y="1524000"/>
            <a:ext cx="1066800" cy="129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324600"/>
          </a:xfrm>
        </p:spPr>
        <p:txBody>
          <a:bodyPr>
            <a:normAutofit/>
          </a:bodyPr>
          <a:lstStyle/>
          <a:p>
            <a:pPr marL="514350" indent="-514350">
              <a:lnSpc>
                <a:spcPct val="80000"/>
              </a:lnSpc>
              <a:buFont typeface="Arial" charset="0"/>
              <a:buNone/>
            </a:pPr>
            <a:r>
              <a:rPr lang="en-US" sz="2000" smtClean="0"/>
              <a:t> Steps continued….</a:t>
            </a:r>
          </a:p>
          <a:p>
            <a:pPr marL="514350" indent="-514350">
              <a:lnSpc>
                <a:spcPct val="80000"/>
              </a:lnSpc>
              <a:buFont typeface="Arial" charset="0"/>
              <a:buNone/>
            </a:pPr>
            <a:endParaRPr lang="en-US" sz="2000" smtClean="0"/>
          </a:p>
          <a:p>
            <a:pPr marL="514350" indent="-514350">
              <a:lnSpc>
                <a:spcPct val="80000"/>
              </a:lnSpc>
              <a:buFont typeface="Arial" charset="0"/>
              <a:buNone/>
            </a:pPr>
            <a:r>
              <a:rPr lang="en-US" sz="2000" smtClean="0"/>
              <a:t>6.   </a:t>
            </a:r>
            <a:r>
              <a:rPr lang="en-US" sz="3100" b="1" u="sng" smtClean="0"/>
              <a:t>Engage children in interacting with words.</a:t>
            </a:r>
            <a:endParaRPr lang="en-US" sz="2000" i="1" smtClean="0"/>
          </a:p>
          <a:p>
            <a:pPr marL="514350" indent="-514350">
              <a:lnSpc>
                <a:spcPct val="80000"/>
              </a:lnSpc>
              <a:buFont typeface="Arial" charset="0"/>
              <a:buNone/>
            </a:pPr>
            <a:r>
              <a:rPr lang="en-US" sz="2000" i="1" smtClean="0"/>
              <a:t>	</a:t>
            </a:r>
            <a:r>
              <a:rPr lang="en-US" sz="2700" smtClean="0"/>
              <a:t>a</a:t>
            </a:r>
            <a:r>
              <a:rPr lang="en-US" sz="2700" i="1" smtClean="0"/>
              <a:t>.  </a:t>
            </a:r>
            <a:r>
              <a:rPr lang="en-US" sz="3100" smtClean="0"/>
              <a:t>Respond with actions.</a:t>
            </a:r>
            <a:endParaRPr lang="en-US" sz="1700" i="1" smtClean="0"/>
          </a:p>
          <a:p>
            <a:pPr marL="514350" indent="-514350">
              <a:lnSpc>
                <a:spcPct val="80000"/>
              </a:lnSpc>
              <a:buFont typeface="Arial" charset="0"/>
              <a:buNone/>
            </a:pPr>
            <a:r>
              <a:rPr lang="en-US" sz="2000" smtClean="0"/>
              <a:t>	</a:t>
            </a:r>
            <a:r>
              <a:rPr lang="en-US" sz="2700" smtClean="0"/>
              <a:t>b.  </a:t>
            </a:r>
            <a:r>
              <a:rPr lang="en-US" sz="3100" smtClean="0"/>
              <a:t>Answer questions/give reasons.</a:t>
            </a:r>
            <a:endParaRPr lang="en-US" sz="1700" i="1" smtClean="0"/>
          </a:p>
          <a:p>
            <a:pPr marL="514350" indent="-514350">
              <a:lnSpc>
                <a:spcPct val="80000"/>
              </a:lnSpc>
              <a:buFont typeface="Arial" charset="0"/>
              <a:buNone/>
            </a:pPr>
            <a:r>
              <a:rPr lang="en-US" sz="1700" i="1" smtClean="0"/>
              <a:t>	</a:t>
            </a:r>
            <a:r>
              <a:rPr lang="en-US" sz="2500" smtClean="0"/>
              <a:t>c.</a:t>
            </a:r>
            <a:r>
              <a:rPr lang="en-US" sz="1800" i="1" smtClean="0"/>
              <a:t>    </a:t>
            </a:r>
            <a:r>
              <a:rPr lang="en-US" sz="3100" smtClean="0"/>
              <a:t>Identify examples and non-examples.</a:t>
            </a:r>
          </a:p>
          <a:p>
            <a:pPr marL="514350" indent="-514350">
              <a:lnSpc>
                <a:spcPct val="80000"/>
              </a:lnSpc>
              <a:buFont typeface="Arial" charset="0"/>
              <a:buNone/>
            </a:pPr>
            <a:r>
              <a:rPr lang="en-US" sz="1700" i="1" smtClean="0"/>
              <a:t>            </a:t>
            </a:r>
            <a:endParaRPr lang="en-US" sz="2100" smtClean="0"/>
          </a:p>
          <a:p>
            <a:pPr marL="514350" indent="-514350">
              <a:lnSpc>
                <a:spcPct val="80000"/>
              </a:lnSpc>
              <a:buFont typeface="Arial" charset="0"/>
              <a:buNone/>
            </a:pPr>
            <a:r>
              <a:rPr lang="en-US" sz="2100" smtClean="0"/>
              <a:t>7.   </a:t>
            </a:r>
            <a:r>
              <a:rPr lang="en-US" sz="3100" b="1" u="sng" smtClean="0"/>
              <a:t>Have students repeat the word again.</a:t>
            </a:r>
          </a:p>
          <a:p>
            <a:pPr marL="514350" indent="-514350">
              <a:lnSpc>
                <a:spcPct val="80000"/>
              </a:lnSpc>
              <a:buFont typeface="Arial" charset="0"/>
              <a:buNone/>
            </a:pPr>
            <a:r>
              <a:rPr lang="en-US" sz="1700" smtClean="0"/>
              <a:t>	</a:t>
            </a:r>
            <a:endParaRPr lang="en-US" sz="2000" i="1" smtClean="0"/>
          </a:p>
          <a:p>
            <a:pPr marL="514350" indent="-514350">
              <a:lnSpc>
                <a:spcPct val="80000"/>
              </a:lnSpc>
              <a:buFont typeface="Arial" charset="0"/>
              <a:buNone/>
            </a:pPr>
            <a:endParaRPr lang="en-US" sz="1700" smtClean="0"/>
          </a:p>
          <a:p>
            <a:pPr marL="514350" indent="-514350">
              <a:lnSpc>
                <a:spcPct val="80000"/>
              </a:lnSpc>
              <a:buFont typeface="Arial" charset="0"/>
              <a:buNone/>
            </a:pPr>
            <a:r>
              <a:rPr lang="en-US" sz="2000" smtClean="0"/>
              <a:t>8</a:t>
            </a:r>
            <a:r>
              <a:rPr lang="en-US" sz="2700" smtClean="0"/>
              <a:t>.  </a:t>
            </a:r>
            <a:r>
              <a:rPr lang="en-US" sz="3100" b="1" u="sng" smtClean="0"/>
              <a:t>Review and use the new words.</a:t>
            </a:r>
            <a:endParaRPr lang="en-US" sz="3100" smtClean="0"/>
          </a:p>
          <a:p>
            <a:pPr marL="514350" indent="-514350">
              <a:lnSpc>
                <a:spcPct val="80000"/>
              </a:lnSpc>
              <a:buFont typeface="Arial" charset="0"/>
              <a:buNone/>
            </a:pPr>
            <a:r>
              <a:rPr lang="en-US" sz="2200" i="1" smtClean="0"/>
              <a:t>        </a:t>
            </a:r>
          </a:p>
          <a:p>
            <a:pPr marL="514350" indent="-514350">
              <a:lnSpc>
                <a:spcPct val="80000"/>
              </a:lnSpc>
              <a:buFont typeface="Arial" charset="0"/>
              <a:buNone/>
            </a:pPr>
            <a:endParaRPr lang="en-US" sz="1300" i="1" smtClean="0"/>
          </a:p>
          <a:p>
            <a:pPr marL="514350" indent="-514350">
              <a:lnSpc>
                <a:spcPct val="80000"/>
              </a:lnSpc>
              <a:buFont typeface="Arial" charset="0"/>
              <a:buNone/>
            </a:pPr>
            <a:r>
              <a:rPr lang="en-US" sz="1300" i="1" smtClean="0"/>
              <a:t> </a:t>
            </a:r>
            <a:endParaRPr lang="en-US" sz="1700" i="1" smtClean="0"/>
          </a:p>
          <a:p>
            <a:pPr marL="514350" indent="-514350">
              <a:lnSpc>
                <a:spcPct val="80000"/>
              </a:lnSpc>
              <a:buFont typeface="Arial" charset="0"/>
              <a:buNone/>
            </a:pPr>
            <a:r>
              <a:rPr lang="en-US" sz="2200" smtClean="0"/>
              <a:t>(Adapted from Bringing Words to Life by Isabel Beck, Margaret McKeown, Linda Kucan, 2000)</a:t>
            </a:r>
          </a:p>
          <a:p>
            <a:pPr marL="514350" indent="-514350">
              <a:lnSpc>
                <a:spcPct val="80000"/>
              </a:lnSpc>
              <a:buFont typeface="Arial" charset="0"/>
              <a:buNone/>
            </a:pPr>
            <a:endParaRPr lang="en-US" sz="1700" i="1" smtClean="0"/>
          </a:p>
          <a:p>
            <a:pPr marL="514350" indent="-514350">
              <a:lnSpc>
                <a:spcPct val="80000"/>
              </a:lnSpc>
              <a:buFont typeface="Arial" charset="0"/>
              <a:buNone/>
            </a:pPr>
            <a:endParaRPr lang="en-US" sz="1400" i="1" smtClean="0"/>
          </a:p>
          <a:p>
            <a:pPr marL="514350" indent="-514350">
              <a:lnSpc>
                <a:spcPct val="80000"/>
              </a:lnSpc>
              <a:buFont typeface="Arial" charset="0"/>
              <a:buNone/>
            </a:pPr>
            <a:endParaRPr lang="en-US" sz="1700" i="1"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Marzano’s Building Academic Vocabulary</a:t>
            </a:r>
          </a:p>
        </p:txBody>
      </p:sp>
      <p:sp>
        <p:nvSpPr>
          <p:cNvPr id="51202" name="Content Placeholder 2"/>
          <p:cNvSpPr>
            <a:spLocks noGrp="1"/>
          </p:cNvSpPr>
          <p:nvPr>
            <p:ph sz="quarter" idx="1"/>
          </p:nvPr>
        </p:nvSpPr>
        <p:spPr/>
        <p:txBody>
          <a:bodyPr/>
          <a:lstStyle/>
          <a:p>
            <a:endParaRPr lang="en-US" smtClean="0"/>
          </a:p>
        </p:txBody>
      </p:sp>
      <p:pic>
        <p:nvPicPr>
          <p:cNvPr id="51203" name="Picture 3" descr="C:\Users\user\Desktop\marzano.jpg"/>
          <p:cNvPicPr>
            <a:picLocks noChangeAspect="1" noChangeArrowheads="1"/>
          </p:cNvPicPr>
          <p:nvPr/>
        </p:nvPicPr>
        <p:blipFill>
          <a:blip r:embed="rId3" cstate="print"/>
          <a:srcRect/>
          <a:stretch>
            <a:fillRect/>
          </a:stretch>
        </p:blipFill>
        <p:spPr bwMode="auto">
          <a:xfrm>
            <a:off x="2971800" y="2895600"/>
            <a:ext cx="3200400" cy="2819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838200"/>
            <a:ext cx="8229600" cy="762000"/>
          </a:xfrm>
        </p:spPr>
        <p:txBody>
          <a:bodyPr/>
          <a:lstStyle/>
          <a:p>
            <a:r>
              <a:rPr lang="en-US" smtClean="0"/>
              <a:t>Today’s Targets</a:t>
            </a:r>
          </a:p>
        </p:txBody>
      </p:sp>
      <p:sp>
        <p:nvSpPr>
          <p:cNvPr id="16386" name="Content Placeholder 2"/>
          <p:cNvSpPr>
            <a:spLocks noGrp="1"/>
          </p:cNvSpPr>
          <p:nvPr>
            <p:ph idx="1"/>
          </p:nvPr>
        </p:nvSpPr>
        <p:spPr>
          <a:xfrm>
            <a:off x="457200" y="1600200"/>
            <a:ext cx="8229600" cy="4648200"/>
          </a:xfrm>
        </p:spPr>
        <p:txBody>
          <a:bodyPr/>
          <a:lstStyle/>
          <a:p>
            <a:pPr marL="365125" indent="-255588">
              <a:buFont typeface="Wingdings 3" pitchFamily="18" charset="2"/>
              <a:buChar char=""/>
            </a:pPr>
            <a:r>
              <a:rPr lang="en-US" sz="2400" smtClean="0"/>
              <a:t>Identify how the English Language Arts Common Core Standards address vocabulary</a:t>
            </a:r>
          </a:p>
          <a:p>
            <a:pPr marL="365125" indent="-255588">
              <a:buFont typeface="Arial" charset="0"/>
              <a:buNone/>
            </a:pPr>
            <a:endParaRPr lang="en-US" sz="2400" smtClean="0"/>
          </a:p>
          <a:p>
            <a:pPr marL="365125" indent="-255588">
              <a:buFont typeface="Wingdings 3" pitchFamily="18" charset="2"/>
              <a:buChar char=""/>
            </a:pPr>
            <a:r>
              <a:rPr lang="en-US" sz="2400" smtClean="0"/>
              <a:t>Look at context clue instruction</a:t>
            </a:r>
          </a:p>
          <a:p>
            <a:pPr marL="365125" indent="-255588">
              <a:buFont typeface="Arial" charset="0"/>
              <a:buNone/>
            </a:pPr>
            <a:endParaRPr lang="en-US" sz="2400" smtClean="0"/>
          </a:p>
          <a:p>
            <a:pPr marL="365125" indent="-255588">
              <a:buFont typeface="Wingdings 3" pitchFamily="18" charset="2"/>
              <a:buChar char=""/>
            </a:pPr>
            <a:r>
              <a:rPr lang="en-US" sz="2400" smtClean="0"/>
              <a:t>Become familiar with the concept of academic vocabulary (Tier 2 words) and why they are important to teach</a:t>
            </a:r>
          </a:p>
          <a:p>
            <a:pPr marL="365125" indent="-255588">
              <a:buFont typeface="Arial" charset="0"/>
              <a:buNone/>
            </a:pPr>
            <a:endParaRPr lang="en-US" sz="2400" smtClean="0"/>
          </a:p>
          <a:p>
            <a:pPr marL="365125" indent="-255588">
              <a:buFont typeface="Wingdings 3" pitchFamily="18" charset="2"/>
              <a:buChar char=""/>
            </a:pPr>
            <a:r>
              <a:rPr lang="en-US" sz="2400" smtClean="0"/>
              <a:t>Explore strategies and resources for teaching vocabulary</a:t>
            </a:r>
          </a:p>
          <a:p>
            <a:pPr lvl="1"/>
            <a:endParaRPr lang="en-US"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2"/>
          <p:cNvSpPr txBox="1">
            <a:spLocks noChangeArrowheads="1"/>
          </p:cNvSpPr>
          <p:nvPr/>
        </p:nvSpPr>
        <p:spPr bwMode="auto">
          <a:xfrm>
            <a:off x="381000" y="457200"/>
            <a:ext cx="8382000" cy="830263"/>
          </a:xfrm>
          <a:prstGeom prst="rect">
            <a:avLst/>
          </a:prstGeom>
          <a:solidFill>
            <a:srgbClr val="5BC992"/>
          </a:solidFill>
          <a:ln w="9525">
            <a:solidFill>
              <a:schemeClr val="tx1"/>
            </a:solidFill>
            <a:miter lim="800000"/>
            <a:headEnd/>
            <a:tailEnd/>
          </a:ln>
        </p:spPr>
        <p:txBody>
          <a:bodyPr>
            <a:spAutoFit/>
          </a:bodyPr>
          <a:lstStyle/>
          <a:p>
            <a:pPr algn="ctr"/>
            <a:r>
              <a:rPr lang="en-US" sz="2400">
                <a:latin typeface="Californian FB" pitchFamily="18" charset="0"/>
              </a:rPr>
              <a:t>EIGHT RESEARCH-BASED CHARACTERISTICS</a:t>
            </a:r>
          </a:p>
          <a:p>
            <a:pPr algn="ctr"/>
            <a:r>
              <a:rPr lang="en-US" sz="2400">
                <a:latin typeface="Californian FB" pitchFamily="18" charset="0"/>
              </a:rPr>
              <a:t>OF EFFECTIVE VOCABULARY INSTRUCTION</a:t>
            </a:r>
          </a:p>
        </p:txBody>
      </p:sp>
      <p:sp>
        <p:nvSpPr>
          <p:cNvPr id="53250" name="Text Box 3"/>
          <p:cNvSpPr txBox="1">
            <a:spLocks noChangeArrowheads="1"/>
          </p:cNvSpPr>
          <p:nvPr/>
        </p:nvSpPr>
        <p:spPr bwMode="auto">
          <a:xfrm>
            <a:off x="304800" y="1447800"/>
            <a:ext cx="8624888" cy="6340475"/>
          </a:xfrm>
          <a:prstGeom prst="rect">
            <a:avLst/>
          </a:prstGeom>
          <a:noFill/>
          <a:ln w="9525">
            <a:solidFill>
              <a:schemeClr val="tx1"/>
            </a:solidFill>
            <a:miter lim="800000"/>
            <a:headEnd/>
            <a:tailEnd/>
          </a:ln>
        </p:spPr>
        <p:txBody>
          <a:bodyPr>
            <a:spAutoFit/>
          </a:bodyPr>
          <a:lstStyle/>
          <a:p>
            <a:pPr marL="342900" indent="-342900">
              <a:buFontTx/>
              <a:buAutoNum type="arabicPeriod"/>
            </a:pPr>
            <a:r>
              <a:rPr lang="en-US" sz="2400">
                <a:latin typeface="Californian FB" pitchFamily="18" charset="0"/>
              </a:rPr>
              <a:t>Effective vocabulary instruction does not rely on definitions.</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Students must represent their knowledge of words in linguistic and nonlinguistic ways.</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Effective vocabulary instruction involves the gradual shaping of word meanings through multiple exposures.</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Teaching word parts enhances students’ understanding of terms.</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Different types of words require different types of instruction.</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Students should discuss the terms they are learning.</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Students should play with words.</a:t>
            </a:r>
          </a:p>
          <a:p>
            <a:pPr marL="342900" indent="-342900">
              <a:buFontTx/>
              <a:buAutoNum type="arabicPeriod"/>
            </a:pPr>
            <a:endParaRPr lang="en-US" sz="1000">
              <a:latin typeface="Californian FB" pitchFamily="18" charset="0"/>
            </a:endParaRPr>
          </a:p>
          <a:p>
            <a:pPr marL="342900" indent="-342900">
              <a:buFontTx/>
              <a:buAutoNum type="arabicPeriod"/>
            </a:pPr>
            <a:r>
              <a:rPr lang="en-US" sz="2400">
                <a:latin typeface="Californian FB" pitchFamily="18" charset="0"/>
              </a:rPr>
              <a:t>Instruction should focus on terms that have a high probability of enhancing academic success.</a:t>
            </a:r>
            <a:r>
              <a:rPr lang="en-US" sz="2400"/>
              <a:t> </a:t>
            </a:r>
          </a:p>
          <a:p>
            <a:pPr marL="342900" indent="-342900"/>
            <a:r>
              <a:rPr lang="en-US" sz="1100"/>
              <a:t>(Adapted from Building Academic Vocabulary by Robert Marzano and Debra Pickering,  2005)</a:t>
            </a:r>
            <a:endParaRPr lang="en-US" sz="2400"/>
          </a:p>
          <a:p>
            <a:pPr marL="342900" indent="-342900">
              <a:buFontTx/>
              <a:buAutoNum type="arabicPeriod"/>
            </a:pPr>
            <a:endParaRPr lang="en-US" sz="2400">
              <a:latin typeface="Californian FB" pitchFamily="18" charset="0"/>
            </a:endParaRPr>
          </a:p>
          <a:p>
            <a:pPr marL="342900" indent="-342900" algn="ctr"/>
            <a:endParaRPr lang="en-US" sz="2400" i="1">
              <a:latin typeface="Californian FB"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rgbClr val="5BC992"/>
          </a:solidFill>
          <a:ln w="28575">
            <a:solidFill>
              <a:srgbClr val="003300"/>
            </a:solidFill>
          </a:ln>
        </p:spPr>
        <p:txBody>
          <a:bodyPr>
            <a:normAutofit fontScale="90000"/>
          </a:bodyPr>
          <a:lstStyle/>
          <a:p>
            <a:pPr>
              <a:defRPr/>
            </a:pPr>
            <a:r>
              <a:rPr lang="en-US" sz="4000" b="1" dirty="0" smtClean="0"/>
              <a:t>A Six-Step Process for Teaching New Terms</a:t>
            </a:r>
          </a:p>
        </p:txBody>
      </p:sp>
      <p:sp>
        <p:nvSpPr>
          <p:cNvPr id="55298" name="Rectangle 3"/>
          <p:cNvSpPr>
            <a:spLocks noGrp="1" noChangeArrowheads="1"/>
          </p:cNvSpPr>
          <p:nvPr>
            <p:ph type="body" idx="1"/>
          </p:nvPr>
        </p:nvSpPr>
        <p:spPr>
          <a:ln w="38100">
            <a:solidFill>
              <a:srgbClr val="003300"/>
            </a:solidFill>
          </a:ln>
        </p:spPr>
        <p:txBody>
          <a:bodyPr/>
          <a:lstStyle/>
          <a:p>
            <a:pPr marL="609600" indent="-609600">
              <a:lnSpc>
                <a:spcPct val="90000"/>
              </a:lnSpc>
              <a:spcBef>
                <a:spcPct val="50000"/>
              </a:spcBef>
              <a:buFontTx/>
              <a:buNone/>
            </a:pPr>
            <a:r>
              <a:rPr lang="en-US" sz="2400" b="1" smtClean="0"/>
              <a:t>Step 1:</a:t>
            </a:r>
            <a:r>
              <a:rPr lang="en-US" sz="2400" smtClean="0"/>
              <a:t> Provide a description, explanation, or example of the new term.</a:t>
            </a:r>
          </a:p>
          <a:p>
            <a:pPr marL="609600" indent="-609600">
              <a:lnSpc>
                <a:spcPct val="90000"/>
              </a:lnSpc>
              <a:spcBef>
                <a:spcPct val="50000"/>
              </a:spcBef>
              <a:buFontTx/>
              <a:buNone/>
            </a:pPr>
            <a:endParaRPr lang="en-US" sz="2400" smtClean="0"/>
          </a:p>
          <a:p>
            <a:pPr marL="609600" indent="-609600">
              <a:lnSpc>
                <a:spcPct val="90000"/>
              </a:lnSpc>
              <a:spcBef>
                <a:spcPct val="50000"/>
              </a:spcBef>
              <a:buFontTx/>
              <a:buNone/>
            </a:pPr>
            <a:r>
              <a:rPr lang="en-US" sz="2400" b="1" smtClean="0"/>
              <a:t>Step 2:</a:t>
            </a:r>
            <a:r>
              <a:rPr lang="en-US" sz="2400" smtClean="0"/>
              <a:t> Ask students to restate the description, explanation, or example in their own words.</a:t>
            </a:r>
          </a:p>
          <a:p>
            <a:pPr marL="609600" indent="-609600">
              <a:lnSpc>
                <a:spcPct val="90000"/>
              </a:lnSpc>
              <a:spcBef>
                <a:spcPct val="50000"/>
              </a:spcBef>
              <a:buFontTx/>
              <a:buNone/>
            </a:pPr>
            <a:endParaRPr lang="en-US" sz="2400" smtClean="0"/>
          </a:p>
          <a:p>
            <a:pPr marL="609600" indent="-609600">
              <a:lnSpc>
                <a:spcPct val="90000"/>
              </a:lnSpc>
              <a:buFontTx/>
              <a:buNone/>
            </a:pPr>
            <a:r>
              <a:rPr lang="en-US" sz="2400" b="1" smtClean="0"/>
              <a:t>Step 3:</a:t>
            </a:r>
            <a:r>
              <a:rPr lang="en-US" sz="2400" smtClean="0"/>
              <a:t> Ask students to construct a picture, symbol, or graphic representing the term or phrase.</a:t>
            </a:r>
          </a:p>
          <a:p>
            <a:pPr marL="609600" indent="-609600">
              <a:lnSpc>
                <a:spcPct val="90000"/>
              </a:lnSpc>
              <a:buFontTx/>
              <a:buNone/>
            </a:pPr>
            <a:endParaRPr lang="en-US" smtClean="0"/>
          </a:p>
        </p:txBody>
      </p:sp>
      <p:sp>
        <p:nvSpPr>
          <p:cNvPr id="55299" name="Rectangle 3"/>
          <p:cNvSpPr>
            <a:spLocks noChangeArrowheads="1"/>
          </p:cNvSpPr>
          <p:nvPr/>
        </p:nvSpPr>
        <p:spPr bwMode="auto">
          <a:xfrm>
            <a:off x="228600" y="6400800"/>
            <a:ext cx="9144000" cy="338138"/>
          </a:xfrm>
          <a:prstGeom prst="rect">
            <a:avLst/>
          </a:prstGeom>
          <a:noFill/>
          <a:ln w="9525">
            <a:noFill/>
            <a:miter lim="800000"/>
            <a:headEnd/>
            <a:tailEnd/>
          </a:ln>
        </p:spPr>
        <p:txBody>
          <a:bodyPr>
            <a:spAutoFit/>
          </a:bodyPr>
          <a:lstStyle/>
          <a:p>
            <a:r>
              <a:rPr lang="en-US" sz="1600"/>
              <a:t>    Adapted from Building Academic Vocabulary by Robert Marzano and Debra Pickering,  2005</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rgbClr val="5BC992"/>
          </a:solidFill>
          <a:ln w="28575">
            <a:solidFill>
              <a:srgbClr val="003300"/>
            </a:solidFill>
          </a:ln>
        </p:spPr>
        <p:txBody>
          <a:bodyPr>
            <a:normAutofit fontScale="90000"/>
          </a:bodyPr>
          <a:lstStyle/>
          <a:p>
            <a:pPr>
              <a:defRPr/>
            </a:pPr>
            <a:r>
              <a:rPr lang="en-US" sz="4000" b="1" dirty="0" smtClean="0"/>
              <a:t>A Six-Step Process for Teaching New Terms</a:t>
            </a:r>
          </a:p>
        </p:txBody>
      </p:sp>
      <p:sp>
        <p:nvSpPr>
          <p:cNvPr id="57346" name="Rectangle 3"/>
          <p:cNvSpPr>
            <a:spLocks noGrp="1" noChangeArrowheads="1"/>
          </p:cNvSpPr>
          <p:nvPr>
            <p:ph type="body" idx="1"/>
          </p:nvPr>
        </p:nvSpPr>
        <p:spPr>
          <a:ln w="38100">
            <a:solidFill>
              <a:srgbClr val="003300"/>
            </a:solidFill>
          </a:ln>
        </p:spPr>
        <p:txBody>
          <a:bodyPr/>
          <a:lstStyle/>
          <a:p>
            <a:pPr marL="609600" indent="-609600">
              <a:spcBef>
                <a:spcPct val="50000"/>
              </a:spcBef>
              <a:buFontTx/>
              <a:buNone/>
            </a:pPr>
            <a:r>
              <a:rPr lang="en-US" sz="2800" b="1" smtClean="0"/>
              <a:t>Step 4:</a:t>
            </a:r>
            <a:r>
              <a:rPr lang="en-US" sz="2800" smtClean="0"/>
              <a:t> Engage students periodically in activities that help them add to their knowledge of the terms in their notebooks.</a:t>
            </a:r>
          </a:p>
          <a:p>
            <a:pPr marL="609600" indent="-609600">
              <a:spcBef>
                <a:spcPct val="50000"/>
              </a:spcBef>
              <a:buFontTx/>
              <a:buNone/>
            </a:pPr>
            <a:r>
              <a:rPr lang="en-US" sz="2800" b="1" smtClean="0"/>
              <a:t>Step 5:</a:t>
            </a:r>
            <a:r>
              <a:rPr lang="en-US" sz="2800" smtClean="0"/>
              <a:t> Periodically ask students to discuss the terms with one another.</a:t>
            </a:r>
          </a:p>
          <a:p>
            <a:pPr marL="609600" indent="-609600">
              <a:spcBef>
                <a:spcPct val="50000"/>
              </a:spcBef>
              <a:buFontTx/>
              <a:buNone/>
            </a:pPr>
            <a:r>
              <a:rPr lang="en-US" sz="2800" b="1" smtClean="0"/>
              <a:t>Step 6:</a:t>
            </a:r>
            <a:r>
              <a:rPr lang="en-US" sz="2800" smtClean="0"/>
              <a:t> Involve students periodically in games that allow them to play with terms.</a:t>
            </a:r>
          </a:p>
        </p:txBody>
      </p:sp>
      <p:sp>
        <p:nvSpPr>
          <p:cNvPr id="57347" name="Rectangle 3"/>
          <p:cNvSpPr>
            <a:spLocks noChangeArrowheads="1"/>
          </p:cNvSpPr>
          <p:nvPr/>
        </p:nvSpPr>
        <p:spPr bwMode="auto">
          <a:xfrm>
            <a:off x="609600" y="5715000"/>
            <a:ext cx="8077200" cy="307975"/>
          </a:xfrm>
          <a:prstGeom prst="rect">
            <a:avLst/>
          </a:prstGeom>
          <a:noFill/>
          <a:ln w="9525">
            <a:noFill/>
            <a:miter lim="800000"/>
            <a:headEnd/>
            <a:tailEnd/>
          </a:ln>
        </p:spPr>
        <p:txBody>
          <a:bodyPr>
            <a:spAutoFit/>
          </a:bodyPr>
          <a:lstStyle/>
          <a:p>
            <a:r>
              <a:rPr lang="en-US" sz="1400"/>
              <a:t>            Adapted from Building Academic Vocabulary by Robert Marzano and Debra Pickering,  2005</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85800"/>
            <a:ext cx="8001000" cy="1295400"/>
          </a:xfrm>
          <a:solidFill>
            <a:srgbClr val="5BC992"/>
          </a:solidFill>
          <a:ln w="28575">
            <a:solidFill>
              <a:srgbClr val="003300"/>
            </a:solidFill>
          </a:ln>
        </p:spPr>
        <p:txBody>
          <a:bodyPr>
            <a:normAutofit fontScale="90000"/>
          </a:bodyPr>
          <a:lstStyle/>
          <a:p>
            <a:pPr>
              <a:defRPr/>
            </a:pPr>
            <a:r>
              <a:rPr lang="en-US" sz="3200" b="1" dirty="0" smtClean="0"/>
              <a:t>Students use a Graphic Organizer to Record The Information</a:t>
            </a:r>
            <a:br>
              <a:rPr lang="en-US" sz="3200" b="1" dirty="0" smtClean="0"/>
            </a:br>
            <a:endParaRPr lang="en-US" sz="3200" b="1" dirty="0" smtClean="0"/>
          </a:p>
        </p:txBody>
      </p:sp>
      <p:sp>
        <p:nvSpPr>
          <p:cNvPr id="59394" name="Rectangle 3"/>
          <p:cNvSpPr>
            <a:spLocks noChangeArrowheads="1"/>
          </p:cNvSpPr>
          <p:nvPr/>
        </p:nvSpPr>
        <p:spPr bwMode="auto">
          <a:xfrm>
            <a:off x="1752600" y="3886200"/>
            <a:ext cx="914400" cy="533400"/>
          </a:xfrm>
          <a:prstGeom prst="rect">
            <a:avLst/>
          </a:prstGeom>
          <a:solidFill>
            <a:schemeClr val="bg1"/>
          </a:solidFill>
          <a:ln w="9525">
            <a:noFill/>
            <a:miter lim="800000"/>
            <a:headEnd/>
            <a:tailEnd/>
          </a:ln>
        </p:spPr>
        <p:txBody>
          <a:bodyPr wrap="none" anchor="ctr"/>
          <a:lstStyle/>
          <a:p>
            <a:endParaRPr lang="en-US"/>
          </a:p>
        </p:txBody>
      </p:sp>
      <p:pic>
        <p:nvPicPr>
          <p:cNvPr id="59395" name="Picture 4" descr="scan001001"/>
          <p:cNvPicPr>
            <a:picLocks noChangeAspect="1" noChangeArrowheads="1"/>
          </p:cNvPicPr>
          <p:nvPr/>
        </p:nvPicPr>
        <p:blipFill>
          <a:blip r:embed="rId3" cstate="print">
            <a:lum bright="-28000"/>
          </a:blip>
          <a:srcRect b="55342"/>
          <a:stretch>
            <a:fillRect/>
          </a:stretch>
        </p:blipFill>
        <p:spPr bwMode="auto">
          <a:xfrm>
            <a:off x="457200" y="2057400"/>
            <a:ext cx="8001000" cy="4038600"/>
          </a:xfrm>
          <a:prstGeom prst="rect">
            <a:avLst/>
          </a:prstGeom>
          <a:noFill/>
          <a:ln w="9525">
            <a:noFill/>
            <a:miter lim="800000"/>
            <a:headEnd/>
            <a:tailEnd/>
          </a:ln>
        </p:spPr>
      </p:pic>
      <p:sp>
        <p:nvSpPr>
          <p:cNvPr id="59396" name="Rectangle 4"/>
          <p:cNvSpPr>
            <a:spLocks noChangeArrowheads="1"/>
          </p:cNvSpPr>
          <p:nvPr/>
        </p:nvSpPr>
        <p:spPr bwMode="auto">
          <a:xfrm>
            <a:off x="457200" y="6096000"/>
            <a:ext cx="8001000" cy="307975"/>
          </a:xfrm>
          <a:prstGeom prst="rect">
            <a:avLst/>
          </a:prstGeom>
          <a:noFill/>
          <a:ln w="9525">
            <a:noFill/>
            <a:miter lim="800000"/>
            <a:headEnd/>
            <a:tailEnd/>
          </a:ln>
        </p:spPr>
        <p:txBody>
          <a:bodyPr>
            <a:spAutoFit/>
          </a:bodyPr>
          <a:lstStyle/>
          <a:p>
            <a:r>
              <a:rPr lang="en-US" sz="1400"/>
              <a:t>          Adapted from Building Academic Vocabulary by Robert Marzano and Debra Pickering,  2005</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solidFill>
                  <a:srgbClr val="FF0000"/>
                </a:solidFill>
              </a:rPr>
              <a:t>How Many Words?</a:t>
            </a:r>
            <a:endParaRPr lang="en-US" smtClean="0"/>
          </a:p>
        </p:txBody>
      </p:sp>
      <p:sp>
        <p:nvSpPr>
          <p:cNvPr id="3" name="Content Placeholder 2"/>
          <p:cNvSpPr>
            <a:spLocks noGrp="1"/>
          </p:cNvSpPr>
          <p:nvPr>
            <p:ph sz="quarter" idx="1"/>
          </p:nvPr>
        </p:nvSpPr>
        <p:spPr/>
        <p:txBody>
          <a:bodyPr>
            <a:normAutofit fontScale="92500" lnSpcReduction="20000"/>
          </a:bodyPr>
          <a:lstStyle/>
          <a:p>
            <a:pPr marL="365760" indent="-256032">
              <a:defRPr/>
            </a:pPr>
            <a:r>
              <a:rPr lang="en-US" dirty="0"/>
              <a:t>In school settings, students can be explicitly taught a deep understanding of about 300 words each year.</a:t>
            </a:r>
          </a:p>
          <a:p>
            <a:pPr marL="365760" indent="-256032">
              <a:defRPr/>
            </a:pPr>
            <a:r>
              <a:rPr lang="en-US" dirty="0"/>
              <a:t>Divided by the range of content students need to know (e.g., math, science, history, literature), of these 300–350 words, roughly 60 words can be taught within one subject area each year</a:t>
            </a:r>
            <a:r>
              <a:rPr lang="en-US" i="1" dirty="0"/>
              <a:t>. </a:t>
            </a:r>
          </a:p>
          <a:p>
            <a:pPr marL="365760" indent="-256032">
              <a:defRPr/>
            </a:pPr>
            <a:r>
              <a:rPr lang="en-US" dirty="0"/>
              <a:t>It is reasonable to teach thoroughly about eight to ten words per week</a:t>
            </a:r>
            <a:r>
              <a:rPr lang="en-US" dirty="0" smtClean="0"/>
              <a:t>.   </a:t>
            </a:r>
            <a:r>
              <a:rPr lang="en-US" sz="2200" dirty="0" smtClean="0"/>
              <a:t>(</a:t>
            </a:r>
            <a:r>
              <a:rPr lang="en-US" sz="2200" dirty="0" err="1" smtClean="0"/>
              <a:t>Chall</a:t>
            </a:r>
            <a:r>
              <a:rPr lang="en-US" sz="2200" dirty="0" smtClean="0"/>
              <a:t>, 1996)</a:t>
            </a:r>
            <a:endParaRPr lang="en-US" dirty="0"/>
          </a:p>
          <a:p>
            <a:pPr>
              <a:buFont typeface="Arial" charset="0"/>
              <a:buNone/>
              <a:defRPr/>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7467600" cy="1401762"/>
          </a:xfrm>
        </p:spPr>
        <p:txBody>
          <a:bodyPr/>
          <a:lstStyle/>
          <a:p>
            <a:r>
              <a:rPr lang="en-US" b="1" smtClean="0"/>
              <a:t>Implications for Instruction</a:t>
            </a:r>
          </a:p>
        </p:txBody>
      </p:sp>
      <p:sp>
        <p:nvSpPr>
          <p:cNvPr id="63490" name="Content Placeholder 2"/>
          <p:cNvSpPr>
            <a:spLocks noGrp="1"/>
          </p:cNvSpPr>
          <p:nvPr>
            <p:ph sz="quarter" idx="1"/>
          </p:nvPr>
        </p:nvSpPr>
        <p:spPr>
          <a:xfrm>
            <a:off x="457200" y="1219200"/>
            <a:ext cx="7467600" cy="5029200"/>
          </a:xfrm>
        </p:spPr>
        <p:txBody>
          <a:bodyPr/>
          <a:lstStyle/>
          <a:p>
            <a:pPr>
              <a:buFont typeface="Arial" charset="0"/>
              <a:buNone/>
            </a:pPr>
            <a:endParaRPr lang="en-US" smtClean="0"/>
          </a:p>
          <a:p>
            <a:r>
              <a:rPr lang="en-US" smtClean="0"/>
              <a:t>Teach fewer words.</a:t>
            </a:r>
          </a:p>
          <a:p>
            <a:r>
              <a:rPr lang="en-US" smtClean="0"/>
              <a:t>Focus on important Tier 2 (high utility, cross-domain words) to </a:t>
            </a:r>
            <a:r>
              <a:rPr lang="en-US" i="1" smtClean="0"/>
              <a:t>know &amp; remember.</a:t>
            </a:r>
          </a:p>
          <a:p>
            <a:r>
              <a:rPr lang="en-US" smtClean="0"/>
              <a:t>Simply </a:t>
            </a:r>
            <a:r>
              <a:rPr lang="en-US" b="1" smtClean="0"/>
              <a:t>provide</a:t>
            </a:r>
            <a:r>
              <a:rPr lang="en-US" smtClean="0"/>
              <a:t> Tier 3 (domain-specific, technical) words with a definition.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Vocabulary Casserole</a:t>
            </a:r>
          </a:p>
        </p:txBody>
      </p:sp>
      <p:sp>
        <p:nvSpPr>
          <p:cNvPr id="3" name="Content Placeholder 2"/>
          <p:cNvSpPr>
            <a:spLocks noGrp="1"/>
          </p:cNvSpPr>
          <p:nvPr>
            <p:ph sz="quarter" idx="1"/>
          </p:nvPr>
        </p:nvSpPr>
        <p:spPr/>
        <p:txBody>
          <a:bodyPr>
            <a:normAutofit fontScale="55000" lnSpcReduction="20000"/>
          </a:bodyPr>
          <a:lstStyle/>
          <a:p>
            <a:pPr marL="274320" indent="-274320" fontAlgn="auto">
              <a:spcBef>
                <a:spcPts val="580"/>
              </a:spcBef>
              <a:spcAft>
                <a:spcPts val="0"/>
              </a:spcAft>
              <a:buFont typeface="Wingdings 2"/>
              <a:buNone/>
              <a:defRPr/>
            </a:pPr>
            <a:r>
              <a:rPr lang="en-US" b="1" dirty="0" smtClean="0">
                <a:latin typeface="Comic Sans MS" pitchFamily="66" charset="0"/>
              </a:rPr>
              <a:t>Ingredients Needed:</a:t>
            </a:r>
          </a:p>
          <a:p>
            <a:pPr marL="548640" lvl="1" fontAlgn="auto">
              <a:spcBef>
                <a:spcPts val="370"/>
              </a:spcBef>
              <a:spcAft>
                <a:spcPts val="0"/>
              </a:spcAft>
              <a:buFont typeface="Wingdings 2"/>
              <a:buNone/>
              <a:defRPr/>
            </a:pPr>
            <a:r>
              <a:rPr lang="en-US" dirty="0" smtClean="0">
                <a:latin typeface="Comic Sans MS" pitchFamily="66" charset="0"/>
              </a:rPr>
              <a:t>20 words no one has ever heard before in his life</a:t>
            </a:r>
          </a:p>
          <a:p>
            <a:pPr marL="548640" lvl="1" fontAlgn="auto">
              <a:spcBef>
                <a:spcPts val="370"/>
              </a:spcBef>
              <a:spcAft>
                <a:spcPts val="0"/>
              </a:spcAft>
              <a:buFont typeface="Wingdings 2"/>
              <a:buNone/>
              <a:defRPr/>
            </a:pPr>
            <a:r>
              <a:rPr lang="en-US" dirty="0" smtClean="0">
                <a:latin typeface="Comic Sans MS" pitchFamily="66" charset="0"/>
              </a:rPr>
              <a:t>1 dictionary with very confusing definitions</a:t>
            </a:r>
          </a:p>
          <a:p>
            <a:pPr marL="548640" lvl="1" fontAlgn="auto">
              <a:spcBef>
                <a:spcPts val="370"/>
              </a:spcBef>
              <a:spcAft>
                <a:spcPts val="0"/>
              </a:spcAft>
              <a:buFont typeface="Wingdings 2"/>
              <a:buNone/>
              <a:defRPr/>
            </a:pPr>
            <a:r>
              <a:rPr lang="en-US" dirty="0" smtClean="0">
                <a:latin typeface="Comic Sans MS" pitchFamily="66" charset="0"/>
              </a:rPr>
              <a:t>1 matching test to be distributed by Friday</a:t>
            </a:r>
          </a:p>
          <a:p>
            <a:pPr marL="548640" lvl="1" fontAlgn="auto">
              <a:spcBef>
                <a:spcPts val="370"/>
              </a:spcBef>
              <a:spcAft>
                <a:spcPts val="0"/>
              </a:spcAft>
              <a:buFont typeface="Wingdings 2"/>
              <a:buNone/>
              <a:defRPr/>
            </a:pPr>
            <a:r>
              <a:rPr lang="en-US" dirty="0" smtClean="0">
                <a:latin typeface="Comic Sans MS" pitchFamily="66" charset="0"/>
              </a:rPr>
              <a:t>1 teacher who wants students to be quiet on Mondays copying words</a:t>
            </a:r>
          </a:p>
          <a:p>
            <a:pPr marL="274320" indent="-274320" fontAlgn="auto">
              <a:spcBef>
                <a:spcPts val="580"/>
              </a:spcBef>
              <a:spcAft>
                <a:spcPts val="0"/>
              </a:spcAft>
              <a:buFont typeface="Wingdings 2"/>
              <a:buNone/>
              <a:defRPr/>
            </a:pPr>
            <a:endParaRPr lang="en-US" dirty="0" smtClean="0">
              <a:latin typeface="Comic Sans MS" pitchFamily="66" charset="0"/>
            </a:endParaRPr>
          </a:p>
          <a:p>
            <a:pPr marL="274320" indent="-274320" fontAlgn="auto">
              <a:spcBef>
                <a:spcPts val="580"/>
              </a:spcBef>
              <a:spcAft>
                <a:spcPts val="0"/>
              </a:spcAft>
              <a:buFont typeface="Wingdings 2"/>
              <a:buNone/>
              <a:defRPr/>
            </a:pPr>
            <a:r>
              <a:rPr lang="en-US" dirty="0" smtClean="0">
                <a:latin typeface="Comic Sans MS" pitchFamily="66" charset="0"/>
              </a:rPr>
              <a:t>Put 20 words on chalkboard.  Have students copy then look up in dictionary.  Make students write all the definitions.  For a little spice, require that students write words in sentences.  Leave alone all week.  Top with a boring test on Friday.</a:t>
            </a:r>
          </a:p>
          <a:p>
            <a:pPr marL="274320" indent="-274320" fontAlgn="auto">
              <a:spcBef>
                <a:spcPts val="580"/>
              </a:spcBef>
              <a:spcAft>
                <a:spcPts val="0"/>
              </a:spcAft>
              <a:buFont typeface="Wingdings 2"/>
              <a:buNone/>
              <a:defRPr/>
            </a:pPr>
            <a:r>
              <a:rPr lang="en-US" dirty="0" smtClean="0">
                <a:latin typeface="Comic Sans MS" pitchFamily="66" charset="0"/>
              </a:rPr>
              <a:t>	</a:t>
            </a:r>
          </a:p>
          <a:p>
            <a:pPr marL="274320" indent="-274320" fontAlgn="auto">
              <a:spcBef>
                <a:spcPts val="580"/>
              </a:spcBef>
              <a:spcAft>
                <a:spcPts val="0"/>
              </a:spcAft>
              <a:buFont typeface="Wingdings 2"/>
              <a:buNone/>
              <a:defRPr/>
            </a:pPr>
            <a:r>
              <a:rPr lang="en-US" dirty="0" smtClean="0">
                <a:latin typeface="Comic Sans MS" pitchFamily="66" charset="0"/>
              </a:rPr>
              <a:t>Perishable.  This casserole will be forgotten by Saturday afternoon.</a:t>
            </a:r>
          </a:p>
          <a:p>
            <a:pPr marL="274320" indent="-274320" fontAlgn="auto">
              <a:spcBef>
                <a:spcPts val="580"/>
              </a:spcBef>
              <a:spcAft>
                <a:spcPts val="0"/>
              </a:spcAft>
              <a:buFont typeface="Wingdings 2"/>
              <a:buNone/>
              <a:defRPr/>
            </a:pPr>
            <a:endParaRPr lang="en-US" dirty="0" smtClean="0">
              <a:latin typeface="Comic Sans MS" pitchFamily="66" charset="0"/>
            </a:endParaRPr>
          </a:p>
          <a:p>
            <a:pPr marL="274320" indent="-274320" fontAlgn="auto">
              <a:spcBef>
                <a:spcPts val="580"/>
              </a:spcBef>
              <a:spcAft>
                <a:spcPts val="0"/>
              </a:spcAft>
              <a:buFont typeface="Wingdings 2"/>
              <a:buNone/>
              <a:defRPr/>
            </a:pPr>
            <a:r>
              <a:rPr lang="en-US" dirty="0" smtClean="0">
                <a:latin typeface="Comic Sans MS" pitchFamily="66" charset="0"/>
              </a:rPr>
              <a:t>Serves: No one.</a:t>
            </a:r>
            <a:endParaRPr lang="en-US" dirty="0">
              <a:latin typeface="Comic Sans MS" pitchFamily="66" charset="0"/>
            </a:endParaRPr>
          </a:p>
        </p:txBody>
      </p:sp>
      <p:sp>
        <p:nvSpPr>
          <p:cNvPr id="64515" name="TextBox 3"/>
          <p:cNvSpPr txBox="1">
            <a:spLocks noChangeArrowheads="1"/>
          </p:cNvSpPr>
          <p:nvPr/>
        </p:nvSpPr>
        <p:spPr bwMode="auto">
          <a:xfrm>
            <a:off x="4191000" y="5715000"/>
            <a:ext cx="4191000" cy="646113"/>
          </a:xfrm>
          <a:prstGeom prst="rect">
            <a:avLst/>
          </a:prstGeom>
          <a:noFill/>
          <a:ln w="9525">
            <a:noFill/>
            <a:miter lim="800000"/>
            <a:headEnd/>
            <a:tailEnd/>
          </a:ln>
        </p:spPr>
        <p:txBody>
          <a:bodyPr>
            <a:spAutoFit/>
          </a:bodyPr>
          <a:lstStyle/>
          <a:p>
            <a:r>
              <a:rPr lang="en-US">
                <a:latin typeface="Perpetua" pitchFamily="18" charset="0"/>
              </a:rPr>
              <a:t>Adapted from </a:t>
            </a:r>
            <a:r>
              <a:rPr lang="en-US" b="1" i="1">
                <a:latin typeface="Perpetua" pitchFamily="18" charset="0"/>
              </a:rPr>
              <a:t>When Kids Can’t Read, What Teachers Can Do </a:t>
            </a:r>
            <a:r>
              <a:rPr lang="en-US">
                <a:latin typeface="Perpetua" pitchFamily="18" charset="0"/>
              </a:rPr>
              <a:t>by Kylene Beers</a:t>
            </a:r>
          </a:p>
        </p:txBody>
      </p:sp>
      <p:pic>
        <p:nvPicPr>
          <p:cNvPr id="64516" name="Picture 2"/>
          <p:cNvPicPr>
            <a:picLocks noChangeAspect="1" noChangeArrowheads="1"/>
          </p:cNvPicPr>
          <p:nvPr/>
        </p:nvPicPr>
        <p:blipFill>
          <a:blip r:embed="rId3" cstate="print"/>
          <a:srcRect/>
          <a:stretch>
            <a:fillRect/>
          </a:stretch>
        </p:blipFill>
        <p:spPr bwMode="auto">
          <a:xfrm>
            <a:off x="7315200" y="1524000"/>
            <a:ext cx="1295400" cy="1674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85800"/>
          </a:xfrm>
        </p:spPr>
        <p:txBody>
          <a:bodyPr>
            <a:normAutofit fontScale="90000"/>
          </a:bodyPr>
          <a:lstStyle/>
          <a:p>
            <a:pPr fontAlgn="auto">
              <a:spcAft>
                <a:spcPts val="0"/>
              </a:spcAft>
              <a:defRPr/>
            </a:pPr>
            <a:r>
              <a:rPr lang="en-US" dirty="0" smtClean="0"/>
              <a:t>Vocabulary Treat</a:t>
            </a:r>
            <a:endParaRPr lang="en-US" dirty="0"/>
          </a:p>
        </p:txBody>
      </p:sp>
      <p:sp>
        <p:nvSpPr>
          <p:cNvPr id="3" name="Content Placeholder 2"/>
          <p:cNvSpPr>
            <a:spLocks noGrp="1"/>
          </p:cNvSpPr>
          <p:nvPr>
            <p:ph sz="quarter" idx="1"/>
          </p:nvPr>
        </p:nvSpPr>
        <p:spPr>
          <a:xfrm>
            <a:off x="457200" y="914400"/>
            <a:ext cx="7467600" cy="5559425"/>
          </a:xfrm>
        </p:spPr>
        <p:txBody>
          <a:bodyPr>
            <a:normAutofit fontScale="77500" lnSpcReduction="20000"/>
          </a:bodyPr>
          <a:lstStyle/>
          <a:p>
            <a:pPr marL="274320" indent="-274320" fontAlgn="auto">
              <a:spcBef>
                <a:spcPts val="580"/>
              </a:spcBef>
              <a:spcAft>
                <a:spcPts val="0"/>
              </a:spcAft>
              <a:buFont typeface="Wingdings 2"/>
              <a:buNone/>
              <a:defRPr/>
            </a:pPr>
            <a:endParaRPr lang="en-US" sz="3100" b="1" dirty="0" smtClean="0">
              <a:latin typeface="Comic Sans MS" pitchFamily="66" charset="0"/>
            </a:endParaRPr>
          </a:p>
          <a:p>
            <a:pPr marL="274320" indent="-274320" fontAlgn="auto">
              <a:spcBef>
                <a:spcPts val="580"/>
              </a:spcBef>
              <a:spcAft>
                <a:spcPts val="0"/>
              </a:spcAft>
              <a:buFont typeface="Wingdings 2"/>
              <a:buNone/>
              <a:defRPr/>
            </a:pPr>
            <a:r>
              <a:rPr lang="en-US" sz="3100" b="1" dirty="0" smtClean="0">
                <a:latin typeface="Comic Sans MS" pitchFamily="66" charset="0"/>
              </a:rPr>
              <a:t>Ingredients Needed:</a:t>
            </a:r>
          </a:p>
          <a:p>
            <a:pPr marL="548640" lvl="1" fontAlgn="auto">
              <a:spcBef>
                <a:spcPts val="370"/>
              </a:spcBef>
              <a:spcAft>
                <a:spcPts val="0"/>
              </a:spcAft>
              <a:buFont typeface="Wingdings 2"/>
              <a:buNone/>
              <a:defRPr/>
            </a:pPr>
            <a:r>
              <a:rPr lang="en-US" sz="2600" dirty="0" smtClean="0">
                <a:latin typeface="Comic Sans MS" pitchFamily="66" charset="0"/>
              </a:rPr>
              <a:t>5-10 great words that you really could use </a:t>
            </a:r>
          </a:p>
          <a:p>
            <a:pPr marL="548640" lvl="1" fontAlgn="auto">
              <a:spcBef>
                <a:spcPts val="370"/>
              </a:spcBef>
              <a:spcAft>
                <a:spcPts val="0"/>
              </a:spcAft>
              <a:buFont typeface="Wingdings 2"/>
              <a:buNone/>
              <a:defRPr/>
            </a:pPr>
            <a:r>
              <a:rPr lang="en-US" sz="2600" dirty="0" smtClean="0">
                <a:latin typeface="Comic Sans MS" pitchFamily="66" charset="0"/>
              </a:rPr>
              <a:t>1 thesaurus</a:t>
            </a:r>
          </a:p>
          <a:p>
            <a:pPr marL="548640" lvl="1" fontAlgn="auto">
              <a:spcBef>
                <a:spcPts val="370"/>
              </a:spcBef>
              <a:spcAft>
                <a:spcPts val="0"/>
              </a:spcAft>
              <a:buFont typeface="Wingdings 2"/>
              <a:buNone/>
              <a:defRPr/>
            </a:pPr>
            <a:r>
              <a:rPr lang="en-US" sz="2600" dirty="0" smtClean="0">
                <a:latin typeface="Comic Sans MS" pitchFamily="66" charset="0"/>
              </a:rPr>
              <a:t>Markers and chart paper</a:t>
            </a:r>
          </a:p>
          <a:p>
            <a:pPr marL="548640" lvl="1" fontAlgn="auto">
              <a:spcBef>
                <a:spcPts val="370"/>
              </a:spcBef>
              <a:spcAft>
                <a:spcPts val="0"/>
              </a:spcAft>
              <a:buFont typeface="Wingdings 2"/>
              <a:buNone/>
              <a:defRPr/>
            </a:pPr>
            <a:r>
              <a:rPr lang="en-US" sz="2600" dirty="0" smtClean="0">
                <a:latin typeface="Comic Sans MS" pitchFamily="66" charset="0"/>
              </a:rPr>
              <a:t>1 game like Jeopardy or BINGO</a:t>
            </a:r>
          </a:p>
          <a:p>
            <a:pPr marL="548640" lvl="1" fontAlgn="auto">
              <a:spcBef>
                <a:spcPts val="370"/>
              </a:spcBef>
              <a:spcAft>
                <a:spcPts val="0"/>
              </a:spcAft>
              <a:buFont typeface="Wingdings 2"/>
              <a:buNone/>
              <a:defRPr/>
            </a:pPr>
            <a:r>
              <a:rPr lang="en-US" sz="2600" dirty="0" smtClean="0">
                <a:latin typeface="Comic Sans MS" pitchFamily="66" charset="0"/>
              </a:rPr>
              <a:t>1 teacher who thinks learning is supposed to be fun</a:t>
            </a:r>
          </a:p>
          <a:p>
            <a:pPr marL="274320" indent="-274320" fontAlgn="auto">
              <a:spcBef>
                <a:spcPts val="580"/>
              </a:spcBef>
              <a:spcAft>
                <a:spcPts val="0"/>
              </a:spcAft>
              <a:buFont typeface="Wingdings 2"/>
              <a:buNone/>
              <a:defRPr/>
            </a:pPr>
            <a:r>
              <a:rPr lang="en-US" sz="3100" dirty="0" smtClean="0">
                <a:latin typeface="Comic Sans MS" pitchFamily="66" charset="0"/>
              </a:rPr>
              <a:t>Mix 5 to 10 words into the classroom.  Have students test each word for flavor.  Toss with a thesaurus to find other words that mean the same.  Write definitions on chart paper and let us draw pictures of words to remind us what they mean.  Stir all week by a teacher who thinks learning is supposed to be fun.  Top with a cool game on Fridays like jeopardy or BINGO to see who remembers the most.</a:t>
            </a:r>
          </a:p>
          <a:p>
            <a:pPr marL="274320" indent="-274320" fontAlgn="auto">
              <a:spcBef>
                <a:spcPts val="580"/>
              </a:spcBef>
              <a:spcAft>
                <a:spcPts val="0"/>
              </a:spcAft>
              <a:buFont typeface="Wingdings 2"/>
              <a:buNone/>
              <a:defRPr/>
            </a:pPr>
            <a:r>
              <a:rPr lang="en-US" sz="3100" dirty="0" smtClean="0">
                <a:latin typeface="Comic Sans MS" pitchFamily="66" charset="0"/>
              </a:rPr>
              <a:t>Serves: Many</a:t>
            </a:r>
          </a:p>
          <a:p>
            <a:pPr marL="274320" indent="-274320" fontAlgn="auto">
              <a:spcBef>
                <a:spcPts val="580"/>
              </a:spcBef>
              <a:spcAft>
                <a:spcPts val="0"/>
              </a:spcAft>
              <a:buFont typeface="Wingdings 2"/>
              <a:buNone/>
              <a:defRPr/>
            </a:pPr>
            <a:endParaRPr lang="en-US" dirty="0" smtClean="0">
              <a:latin typeface="Comic Sans MS" pitchFamily="66" charset="0"/>
            </a:endParaRPr>
          </a:p>
          <a:p>
            <a:pPr marL="274320" indent="-274320" fontAlgn="auto">
              <a:spcBef>
                <a:spcPts val="580"/>
              </a:spcBef>
              <a:spcAft>
                <a:spcPts val="0"/>
              </a:spcAft>
              <a:buFont typeface="Wingdings 2"/>
              <a:buNone/>
              <a:defRPr/>
            </a:pPr>
            <a:endParaRPr lang="en-US" dirty="0">
              <a:latin typeface="Comic Sans MS" pitchFamily="66" charset="0"/>
            </a:endParaRPr>
          </a:p>
        </p:txBody>
      </p:sp>
      <p:sp>
        <p:nvSpPr>
          <p:cNvPr id="66563" name="TextBox 4"/>
          <p:cNvSpPr txBox="1">
            <a:spLocks noChangeArrowheads="1"/>
          </p:cNvSpPr>
          <p:nvPr/>
        </p:nvSpPr>
        <p:spPr bwMode="auto">
          <a:xfrm>
            <a:off x="4191000" y="5943600"/>
            <a:ext cx="4191000" cy="646113"/>
          </a:xfrm>
          <a:prstGeom prst="rect">
            <a:avLst/>
          </a:prstGeom>
          <a:noFill/>
          <a:ln w="9525">
            <a:noFill/>
            <a:miter lim="800000"/>
            <a:headEnd/>
            <a:tailEnd/>
          </a:ln>
        </p:spPr>
        <p:txBody>
          <a:bodyPr>
            <a:spAutoFit/>
          </a:bodyPr>
          <a:lstStyle/>
          <a:p>
            <a:r>
              <a:rPr lang="en-US">
                <a:latin typeface="Perpetua" pitchFamily="18" charset="0"/>
              </a:rPr>
              <a:t>Adapted from </a:t>
            </a:r>
            <a:r>
              <a:rPr lang="en-US" b="1" i="1">
                <a:latin typeface="Perpetua" pitchFamily="18" charset="0"/>
              </a:rPr>
              <a:t>When Kids Can’t Read, What Teachers Can Do </a:t>
            </a:r>
            <a:r>
              <a:rPr lang="en-US">
                <a:latin typeface="Perpetua" pitchFamily="18" charset="0"/>
              </a:rPr>
              <a:t>by Kylene Beers</a:t>
            </a:r>
          </a:p>
        </p:txBody>
      </p:sp>
      <p:pic>
        <p:nvPicPr>
          <p:cNvPr id="66564" name="Picture 2"/>
          <p:cNvPicPr>
            <a:picLocks noChangeAspect="1" noChangeArrowheads="1"/>
          </p:cNvPicPr>
          <p:nvPr/>
        </p:nvPicPr>
        <p:blipFill>
          <a:blip r:embed="rId3" cstate="print"/>
          <a:srcRect/>
          <a:stretch>
            <a:fillRect/>
          </a:stretch>
        </p:blipFill>
        <p:spPr bwMode="auto">
          <a:xfrm>
            <a:off x="7010400" y="1066800"/>
            <a:ext cx="144780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 Effective Vocabulary Instruction </a:t>
            </a:r>
          </a:p>
        </p:txBody>
      </p:sp>
      <p:sp>
        <p:nvSpPr>
          <p:cNvPr id="3" name="Content Placeholder 2"/>
          <p:cNvSpPr>
            <a:spLocks noGrp="1"/>
          </p:cNvSpPr>
          <p:nvPr>
            <p:ph sz="quarter" idx="1"/>
          </p:nvPr>
        </p:nvSpPr>
        <p:spPr>
          <a:xfrm>
            <a:off x="457200" y="2057400"/>
            <a:ext cx="8229600" cy="4191000"/>
          </a:xfrm>
        </p:spPr>
        <p:txBody>
          <a:bodyPr>
            <a:normAutofit/>
          </a:bodyPr>
          <a:lstStyle/>
          <a:p>
            <a:pPr>
              <a:lnSpc>
                <a:spcPct val="80000"/>
              </a:lnSpc>
            </a:pPr>
            <a:r>
              <a:rPr lang="en-US" sz="2200" smtClean="0"/>
              <a:t>Increase independent reading time.</a:t>
            </a:r>
          </a:p>
          <a:p>
            <a:pPr>
              <a:lnSpc>
                <a:spcPct val="80000"/>
              </a:lnSpc>
              <a:buFont typeface="Arial" charset="0"/>
              <a:buNone/>
            </a:pPr>
            <a:endParaRPr lang="en-US" sz="2200" smtClean="0"/>
          </a:p>
          <a:p>
            <a:pPr>
              <a:lnSpc>
                <a:spcPct val="80000"/>
              </a:lnSpc>
            </a:pPr>
            <a:r>
              <a:rPr lang="en-US" sz="2200" smtClean="0"/>
              <a:t>Facilitate read-alouds.</a:t>
            </a:r>
          </a:p>
          <a:p>
            <a:pPr>
              <a:lnSpc>
                <a:spcPct val="80000"/>
              </a:lnSpc>
              <a:buFont typeface="Arial" charset="0"/>
              <a:buNone/>
            </a:pPr>
            <a:endParaRPr lang="en-US" sz="2200" smtClean="0"/>
          </a:p>
          <a:p>
            <a:pPr>
              <a:lnSpc>
                <a:spcPct val="80000"/>
              </a:lnSpc>
            </a:pPr>
            <a:r>
              <a:rPr lang="en-US" sz="2200" smtClean="0"/>
              <a:t>Keep vocabulary in circulation.</a:t>
            </a:r>
          </a:p>
          <a:p>
            <a:pPr>
              <a:lnSpc>
                <a:spcPct val="80000"/>
              </a:lnSpc>
              <a:buFont typeface="Arial" charset="0"/>
              <a:buNone/>
            </a:pPr>
            <a:r>
              <a:rPr lang="en-US" sz="2200" smtClean="0"/>
              <a:t> </a:t>
            </a:r>
          </a:p>
          <a:p>
            <a:pPr>
              <a:lnSpc>
                <a:spcPct val="80000"/>
              </a:lnSpc>
            </a:pPr>
            <a:r>
              <a:rPr lang="en-US" sz="2200" smtClean="0"/>
              <a:t>Keep vocabulary interactive.</a:t>
            </a:r>
          </a:p>
          <a:p>
            <a:pPr>
              <a:lnSpc>
                <a:spcPct val="80000"/>
              </a:lnSpc>
              <a:buFont typeface="Arial" charset="0"/>
              <a:buNone/>
            </a:pPr>
            <a:endParaRPr lang="en-US" sz="2200" smtClean="0"/>
          </a:p>
          <a:p>
            <a:pPr>
              <a:lnSpc>
                <a:spcPct val="80000"/>
              </a:lnSpc>
            </a:pPr>
            <a:r>
              <a:rPr lang="en-US" sz="2200" smtClean="0"/>
              <a:t>Use graphic organizers.                 </a:t>
            </a:r>
          </a:p>
          <a:p>
            <a:pPr>
              <a:lnSpc>
                <a:spcPct val="80000"/>
              </a:lnSpc>
              <a:buFont typeface="Arial" charset="0"/>
              <a:buNone/>
            </a:pPr>
            <a:r>
              <a:rPr lang="en-US" sz="2200" smtClean="0"/>
              <a:t>                               </a:t>
            </a:r>
          </a:p>
          <a:p>
            <a:pPr>
              <a:lnSpc>
                <a:spcPct val="80000"/>
              </a:lnSpc>
              <a:buFont typeface="Arial" charset="0"/>
              <a:buNone/>
            </a:pPr>
            <a:r>
              <a:rPr lang="en-US" sz="2200" smtClean="0"/>
              <a:t>           </a:t>
            </a:r>
          </a:p>
          <a:p>
            <a:pPr>
              <a:lnSpc>
                <a:spcPct val="80000"/>
              </a:lnSpc>
              <a:buFont typeface="Arial" charset="0"/>
              <a:buNone/>
            </a:pPr>
            <a:r>
              <a:rPr lang="en-US" sz="2200" smtClean="0"/>
              <a:t>	</a:t>
            </a:r>
          </a:p>
          <a:p>
            <a:pPr>
              <a:lnSpc>
                <a:spcPct val="80000"/>
              </a:lnSpc>
              <a:buFont typeface="Arial" charset="0"/>
              <a:buNone/>
            </a:pPr>
            <a:endParaRPr lang="en-US" sz="22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Game Resources</a:t>
            </a:r>
          </a:p>
        </p:txBody>
      </p:sp>
      <p:sp>
        <p:nvSpPr>
          <p:cNvPr id="70658" name="Content Placeholder 2"/>
          <p:cNvSpPr>
            <a:spLocks noGrp="1"/>
          </p:cNvSpPr>
          <p:nvPr>
            <p:ph idx="1"/>
          </p:nvPr>
        </p:nvSpPr>
        <p:spPr/>
        <p:txBody>
          <a:bodyPr/>
          <a:lstStyle/>
          <a:p>
            <a:r>
              <a:rPr lang="en-US" smtClean="0"/>
              <a:t>Scattergories </a:t>
            </a:r>
          </a:p>
          <a:p>
            <a:r>
              <a:rPr lang="en-US" smtClean="0"/>
              <a:t>Taboo </a:t>
            </a:r>
          </a:p>
          <a:p>
            <a:r>
              <a:rPr lang="en-US" smtClean="0"/>
              <a:t>Crossword puzzles </a:t>
            </a:r>
          </a:p>
          <a:p>
            <a:r>
              <a:rPr lang="en-US" smtClean="0"/>
              <a:t>Boggle </a:t>
            </a:r>
          </a:p>
          <a:p>
            <a:r>
              <a:rPr lang="en-US" smtClean="0"/>
              <a:t>Upwords </a:t>
            </a:r>
          </a:p>
          <a:p>
            <a:r>
              <a:rPr lang="en-US" smtClean="0"/>
              <a:t>Balderdash</a:t>
            </a:r>
          </a:p>
          <a:p>
            <a:r>
              <a:rPr lang="en-US" smtClean="0"/>
              <a:t>Prop box</a:t>
            </a:r>
          </a:p>
          <a:p>
            <a:pPr>
              <a:buFont typeface="Arial" charset="0"/>
              <a:buNone/>
            </a:pPr>
            <a:endParaRPr lang="en-US"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70660" name="Picture 2" descr="C:\Users\user\Desktop\display.jpg"/>
          <p:cNvPicPr>
            <a:picLocks noChangeAspect="1" noChangeArrowheads="1"/>
          </p:cNvPicPr>
          <p:nvPr/>
        </p:nvPicPr>
        <p:blipFill>
          <a:blip r:embed="rId3" cstate="print"/>
          <a:srcRect/>
          <a:stretch>
            <a:fillRect/>
          </a:stretch>
        </p:blipFill>
        <p:spPr bwMode="auto">
          <a:xfrm>
            <a:off x="5410200" y="2590800"/>
            <a:ext cx="25908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ELA Common Core Vocabulary Standards</a:t>
            </a:r>
            <a:endParaRPr lang="en-US" dirty="0"/>
          </a:p>
        </p:txBody>
      </p:sp>
      <p:sp>
        <p:nvSpPr>
          <p:cNvPr id="3" name="Content Placeholder 2"/>
          <p:cNvSpPr>
            <a:spLocks noGrp="1"/>
          </p:cNvSpPr>
          <p:nvPr>
            <p:ph sz="quarter" idx="1"/>
          </p:nvPr>
        </p:nvSpPr>
        <p:spPr>
          <a:xfrm>
            <a:off x="457200" y="1295400"/>
            <a:ext cx="8229600" cy="5181600"/>
          </a:xfrm>
        </p:spPr>
        <p:txBody>
          <a:bodyPr>
            <a:normAutofit fontScale="70000" lnSpcReduction="20000"/>
          </a:bodyPr>
          <a:lstStyle/>
          <a:p>
            <a:pPr>
              <a:buFont typeface="Arial" charset="0"/>
              <a:buNone/>
              <a:defRPr/>
            </a:pPr>
            <a:endParaRPr lang="en-US" sz="3300" b="1" u="sng" dirty="0" smtClean="0">
              <a:solidFill>
                <a:srgbClr val="FF0000"/>
              </a:solidFill>
            </a:endParaRPr>
          </a:p>
          <a:p>
            <a:pPr>
              <a:buFont typeface="Arial" charset="0"/>
              <a:buNone/>
              <a:defRPr/>
            </a:pPr>
            <a:endParaRPr lang="en-US" sz="3300" b="1" u="sng" dirty="0" smtClean="0">
              <a:solidFill>
                <a:srgbClr val="FF0000"/>
              </a:solidFill>
            </a:endParaRPr>
          </a:p>
          <a:p>
            <a:pPr>
              <a:buFont typeface="Arial" charset="0"/>
              <a:buNone/>
              <a:defRPr/>
            </a:pPr>
            <a:r>
              <a:rPr lang="en-US" sz="3300" b="1" u="sng" dirty="0" smtClean="0">
                <a:solidFill>
                  <a:srgbClr val="FF0000"/>
                </a:solidFill>
              </a:rPr>
              <a:t>Reading Strand</a:t>
            </a:r>
          </a:p>
          <a:p>
            <a:pPr>
              <a:buFont typeface="Arial" charset="0"/>
              <a:buNone/>
              <a:defRPr/>
            </a:pPr>
            <a:r>
              <a:rPr lang="en-US" b="1" u="sng" dirty="0" smtClean="0"/>
              <a:t>Reading Anchor Standard #4</a:t>
            </a:r>
          </a:p>
          <a:p>
            <a:pPr>
              <a:buFont typeface="Arial" charset="0"/>
              <a:buNone/>
              <a:defRPr/>
            </a:pPr>
            <a:r>
              <a:rPr lang="en-US" sz="2000" dirty="0" smtClean="0"/>
              <a:t>Interpret words and phrases as they are used in a text, including determining technical, connotative, and figurative meanings, </a:t>
            </a:r>
            <a:r>
              <a:rPr lang="en-US" sz="2000" b="1" i="1" dirty="0" smtClean="0">
                <a:solidFill>
                  <a:srgbClr val="7030A0"/>
                </a:solidFill>
              </a:rPr>
              <a:t>analyze how specific word choices shape meaning or tone.  </a:t>
            </a:r>
          </a:p>
          <a:p>
            <a:pPr>
              <a:buFont typeface="Arial" charset="0"/>
              <a:buNone/>
              <a:defRPr/>
            </a:pPr>
            <a:endParaRPr lang="en-US" sz="3300" b="1" u="sng" dirty="0" smtClean="0">
              <a:solidFill>
                <a:srgbClr val="FF0000"/>
              </a:solidFill>
            </a:endParaRPr>
          </a:p>
          <a:p>
            <a:pPr>
              <a:buFont typeface="Arial" charset="0"/>
              <a:buNone/>
              <a:defRPr/>
            </a:pPr>
            <a:r>
              <a:rPr lang="en-US" sz="3300" b="1" u="sng" dirty="0" smtClean="0">
                <a:solidFill>
                  <a:srgbClr val="FF0000"/>
                </a:solidFill>
              </a:rPr>
              <a:t>Language Strand</a:t>
            </a:r>
          </a:p>
          <a:p>
            <a:pPr>
              <a:buFont typeface="Arial" charset="0"/>
              <a:buNone/>
              <a:defRPr/>
            </a:pPr>
            <a:r>
              <a:rPr lang="en-US" b="1" u="sng" dirty="0" smtClean="0"/>
              <a:t>Language Anchor Standard #4</a:t>
            </a:r>
          </a:p>
          <a:p>
            <a:pPr>
              <a:buFont typeface="Arial" charset="0"/>
              <a:buNone/>
              <a:defRPr/>
            </a:pPr>
            <a:r>
              <a:rPr lang="en-US" sz="2000" dirty="0" smtClean="0"/>
              <a:t>Determine or clarify the meaning of unknown and multiple-meaning words and phrases by using</a:t>
            </a:r>
          </a:p>
          <a:p>
            <a:pPr>
              <a:buFont typeface="Arial" charset="0"/>
              <a:buNone/>
              <a:defRPr/>
            </a:pPr>
            <a:r>
              <a:rPr lang="en-US" sz="2000" b="1" i="1" dirty="0">
                <a:solidFill>
                  <a:srgbClr val="7030A0"/>
                </a:solidFill>
              </a:rPr>
              <a:t> </a:t>
            </a:r>
            <a:r>
              <a:rPr lang="en-US" sz="2000" b="1" i="1" dirty="0" smtClean="0">
                <a:solidFill>
                  <a:srgbClr val="7030A0"/>
                </a:solidFill>
              </a:rPr>
              <a:t>    context clues, analyzing meaningful word parts, </a:t>
            </a:r>
            <a:r>
              <a:rPr lang="en-US" sz="2000" dirty="0" smtClean="0"/>
              <a:t>and </a:t>
            </a:r>
            <a:r>
              <a:rPr lang="en-US" sz="2000" b="1" i="1" dirty="0" smtClean="0">
                <a:solidFill>
                  <a:srgbClr val="7030A0"/>
                </a:solidFill>
              </a:rPr>
              <a:t>consulting </a:t>
            </a:r>
          </a:p>
          <a:p>
            <a:pPr>
              <a:buFont typeface="Arial" charset="0"/>
              <a:buNone/>
              <a:defRPr/>
            </a:pPr>
            <a:r>
              <a:rPr lang="en-US" sz="2000" dirty="0" smtClean="0"/>
              <a:t>      general and specialized </a:t>
            </a:r>
            <a:r>
              <a:rPr lang="en-US" sz="2000" b="1" i="1" dirty="0" smtClean="0">
                <a:solidFill>
                  <a:srgbClr val="7030A0"/>
                </a:solidFill>
              </a:rPr>
              <a:t>reference materials </a:t>
            </a:r>
            <a:r>
              <a:rPr lang="en-US" sz="2000" dirty="0" smtClean="0"/>
              <a:t>as appropriate. </a:t>
            </a:r>
            <a:endParaRPr lang="en-US" sz="2000" dirty="0"/>
          </a:p>
          <a:p>
            <a:pPr>
              <a:buFont typeface="Arial" charset="0"/>
              <a:buNone/>
              <a:defRPr/>
            </a:pPr>
            <a:endParaRPr lang="en-US" dirty="0" smtClean="0"/>
          </a:p>
          <a:p>
            <a:pPr>
              <a:buFont typeface="Arial" charset="0"/>
              <a:buNone/>
              <a:defRPr/>
            </a:pPr>
            <a:r>
              <a:rPr lang="en-US" b="1" u="sng" dirty="0" smtClean="0"/>
              <a:t>Language Anchor Standard #6</a:t>
            </a:r>
          </a:p>
          <a:p>
            <a:pPr>
              <a:buFont typeface="Arial" charset="0"/>
              <a:buNone/>
              <a:defRPr/>
            </a:pPr>
            <a:r>
              <a:rPr lang="en-US" sz="2000" dirty="0" smtClean="0"/>
              <a:t>Acquire and use accurately a range of general </a:t>
            </a:r>
            <a:r>
              <a:rPr lang="en-US" sz="2000" b="1" i="1" dirty="0" smtClean="0">
                <a:solidFill>
                  <a:srgbClr val="7030A0"/>
                </a:solidFill>
              </a:rPr>
              <a:t>academic</a:t>
            </a:r>
            <a:r>
              <a:rPr lang="en-US" sz="2000" dirty="0" smtClean="0"/>
              <a:t> and domain-specific words and phrases sufficient for reading, writing, speaking, and listening at the college and career readiness level; demonstrate </a:t>
            </a:r>
            <a:r>
              <a:rPr lang="en-US" sz="2000" b="1" i="1" dirty="0" smtClean="0">
                <a:solidFill>
                  <a:srgbClr val="7030A0"/>
                </a:solidFill>
              </a:rPr>
              <a:t>independence in gathering vocabulary knowledge </a:t>
            </a:r>
            <a:r>
              <a:rPr lang="en-US" sz="2000" dirty="0" smtClean="0"/>
              <a:t>when encountering an unknown term important to comprehension or expression.</a:t>
            </a:r>
          </a:p>
          <a:p>
            <a:pPr>
              <a:buFont typeface="Arial" charset="0"/>
              <a:buNone/>
              <a:defRPr/>
            </a:pPr>
            <a:endParaRPr lang="en-US" sz="20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mtClean="0">
                <a:solidFill>
                  <a:schemeClr val="accent1"/>
                </a:solidFill>
              </a:rPr>
              <a:t>Vocabulary Websites</a:t>
            </a:r>
          </a:p>
        </p:txBody>
      </p:sp>
      <p:sp>
        <p:nvSpPr>
          <p:cNvPr id="3" name="Content Placeholder 2"/>
          <p:cNvSpPr>
            <a:spLocks noGrp="1"/>
          </p:cNvSpPr>
          <p:nvPr>
            <p:ph sz="quarter" idx="1"/>
          </p:nvPr>
        </p:nvSpPr>
        <p:spPr/>
        <p:txBody>
          <a:bodyPr>
            <a:normAutofit fontScale="85000" lnSpcReduction="20000"/>
          </a:bodyPr>
          <a:lstStyle/>
          <a:p>
            <a:pPr marL="365760" indent="-256032" fontAlgn="auto">
              <a:lnSpc>
                <a:spcPct val="90000"/>
              </a:lnSpc>
              <a:spcAft>
                <a:spcPts val="0"/>
              </a:spcAft>
              <a:buFont typeface="Wingdings 3"/>
              <a:buChar char=""/>
              <a:defRPr/>
            </a:pPr>
            <a:r>
              <a:rPr lang="en-US" dirty="0">
                <a:hlinkClick r:id="rId3"/>
              </a:rPr>
              <a:t>http://www.wordsift.com/</a:t>
            </a:r>
            <a:r>
              <a:rPr lang="en-US" dirty="0"/>
              <a:t>  Word maps, word clouds</a:t>
            </a:r>
          </a:p>
          <a:p>
            <a:pPr marL="365760" indent="-256032" fontAlgn="auto">
              <a:lnSpc>
                <a:spcPct val="90000"/>
              </a:lnSpc>
              <a:spcAft>
                <a:spcPts val="0"/>
              </a:spcAft>
              <a:buFont typeface="Wingdings 3"/>
              <a:buChar char=""/>
              <a:defRPr/>
            </a:pPr>
            <a:r>
              <a:rPr lang="en-US" dirty="0">
                <a:hlinkClick r:id="rId4"/>
              </a:rPr>
              <a:t>http://quizlet.com/</a:t>
            </a:r>
            <a:r>
              <a:rPr lang="en-US" dirty="0"/>
              <a:t>   Make flash cards &amp; games</a:t>
            </a:r>
          </a:p>
          <a:p>
            <a:pPr marL="365760" indent="-256032" fontAlgn="auto">
              <a:lnSpc>
                <a:spcPct val="90000"/>
              </a:lnSpc>
              <a:spcAft>
                <a:spcPts val="0"/>
              </a:spcAft>
              <a:buFont typeface="Wingdings 3"/>
              <a:buChar char=""/>
              <a:defRPr/>
            </a:pPr>
            <a:r>
              <a:rPr lang="en-US" dirty="0">
                <a:hlinkClick r:id="rId5"/>
              </a:rPr>
              <a:t>http://jc-schools.net/tutorials/vocab/</a:t>
            </a:r>
            <a:r>
              <a:rPr lang="en-US" dirty="0"/>
              <a:t>  Academic vocabulary games</a:t>
            </a:r>
          </a:p>
          <a:p>
            <a:pPr marL="365760" indent="-256032" fontAlgn="auto">
              <a:lnSpc>
                <a:spcPct val="90000"/>
              </a:lnSpc>
              <a:spcAft>
                <a:spcPts val="0"/>
              </a:spcAft>
              <a:buFont typeface="Wingdings 3"/>
              <a:buChar char=""/>
              <a:defRPr/>
            </a:pPr>
            <a:r>
              <a:rPr lang="en-US" dirty="0">
                <a:hlinkClick r:id="rId6"/>
              </a:rPr>
              <a:t>http://www.vocabulary.com/</a:t>
            </a:r>
            <a:r>
              <a:rPr lang="en-US" dirty="0"/>
              <a:t>  More games, including games using Latin &amp; Greek roots</a:t>
            </a:r>
            <a:endParaRPr lang="en-US" dirty="0">
              <a:hlinkClick r:id="rId7"/>
            </a:endParaRPr>
          </a:p>
          <a:p>
            <a:pPr marL="365760" indent="-256032" fontAlgn="auto">
              <a:lnSpc>
                <a:spcPct val="90000"/>
              </a:lnSpc>
              <a:spcAft>
                <a:spcPts val="0"/>
              </a:spcAft>
              <a:buFont typeface="Wingdings 3"/>
              <a:buChar char=""/>
              <a:defRPr/>
            </a:pPr>
            <a:r>
              <a:rPr lang="en-US" dirty="0">
                <a:hlinkClick r:id="rId8"/>
              </a:rPr>
              <a:t>www.worldwidewords.com</a:t>
            </a:r>
            <a:endParaRPr lang="en-US" b="1" dirty="0"/>
          </a:p>
          <a:p>
            <a:pPr marL="365760" indent="-256032" fontAlgn="auto">
              <a:lnSpc>
                <a:spcPct val="90000"/>
              </a:lnSpc>
              <a:spcAft>
                <a:spcPts val="0"/>
              </a:spcAft>
              <a:buFont typeface="Wingdings 3"/>
              <a:buChar char=""/>
              <a:defRPr/>
            </a:pPr>
            <a:r>
              <a:rPr lang="en-US" dirty="0"/>
              <a:t>Definitions, history and short essays on words </a:t>
            </a:r>
            <a:endParaRPr lang="en-US" dirty="0">
              <a:hlinkClick r:id="rId9"/>
            </a:endParaRPr>
          </a:p>
          <a:p>
            <a:pPr marL="365760" indent="-256032" fontAlgn="auto">
              <a:lnSpc>
                <a:spcPct val="90000"/>
              </a:lnSpc>
              <a:spcAft>
                <a:spcPts val="0"/>
              </a:spcAft>
              <a:buFont typeface="Wingdings 3"/>
              <a:buChar char=""/>
              <a:defRPr/>
            </a:pPr>
            <a:r>
              <a:rPr lang="en-US" dirty="0">
                <a:hlinkClick r:id="rId9"/>
              </a:rPr>
              <a:t>http://www.visualthesaurus.com/</a:t>
            </a:r>
            <a:r>
              <a:rPr lang="en-US" dirty="0"/>
              <a:t>  Visual thesaurus</a:t>
            </a:r>
          </a:p>
          <a:p>
            <a:pPr marL="365760" indent="-256032" fontAlgn="auto">
              <a:lnSpc>
                <a:spcPct val="90000"/>
              </a:lnSpc>
              <a:spcAft>
                <a:spcPts val="0"/>
              </a:spcAft>
              <a:buFont typeface="Wingdings 3"/>
              <a:buChar char=""/>
              <a:defRPr/>
            </a:pPr>
            <a:r>
              <a:rPr lang="en-US" dirty="0">
                <a:hlinkClick r:id="rId10"/>
              </a:rPr>
              <a:t>www.vocabgrabber.com</a:t>
            </a:r>
            <a:endParaRPr lang="en-US" dirty="0"/>
          </a:p>
          <a:p>
            <a:pPr marL="365760" indent="-256032" fontAlgn="auto">
              <a:lnSpc>
                <a:spcPct val="90000"/>
              </a:lnSpc>
              <a:spcAft>
                <a:spcPts val="0"/>
              </a:spcAft>
              <a:buFont typeface="Wingdings 3"/>
              <a:buChar char=""/>
              <a:defRPr/>
            </a:pPr>
            <a:r>
              <a:rPr lang="en-US" dirty="0">
                <a:hlinkClick r:id="rId11"/>
              </a:rPr>
              <a:t>www.wordle.com</a:t>
            </a:r>
            <a:endParaRPr lang="en-US" dirty="0"/>
          </a:p>
          <a:p>
            <a:pPr>
              <a:defRPr/>
            </a:pP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xfrm>
            <a:off x="6553200" y="6245225"/>
            <a:ext cx="2133600" cy="476250"/>
          </a:xfrm>
        </p:spPr>
        <p:txBody>
          <a:bodyPr/>
          <a:lstStyle/>
          <a:p>
            <a:pPr>
              <a:defRPr/>
            </a:pPr>
            <a:fld id="{5C31AD11-F8E9-4614-80AD-33A6EA3859EC}" type="slidenum">
              <a:rPr lang="en-US"/>
              <a:pPr>
                <a:defRPr/>
              </a:pPr>
              <a:t>31</a:t>
            </a:fld>
            <a:endParaRPr lang="en-US"/>
          </a:p>
        </p:txBody>
      </p:sp>
      <p:sp>
        <p:nvSpPr>
          <p:cNvPr id="74754" name="Rectangle 2"/>
          <p:cNvSpPr>
            <a:spLocks noGrp="1" noChangeArrowheads="1"/>
          </p:cNvSpPr>
          <p:nvPr>
            <p:ph type="title"/>
          </p:nvPr>
        </p:nvSpPr>
        <p:spPr/>
        <p:txBody>
          <a:bodyPr/>
          <a:lstStyle/>
          <a:p>
            <a:r>
              <a:rPr lang="en-US" sz="3200" smtClean="0"/>
              <a:t>Online resources for games…</a:t>
            </a:r>
          </a:p>
        </p:txBody>
      </p:sp>
      <p:sp>
        <p:nvSpPr>
          <p:cNvPr id="74755" name="Rectangle 3"/>
          <p:cNvSpPr>
            <a:spLocks noGrp="1" noChangeArrowheads="1"/>
          </p:cNvSpPr>
          <p:nvPr>
            <p:ph type="body" idx="1"/>
          </p:nvPr>
        </p:nvSpPr>
        <p:spPr>
          <a:xfrm>
            <a:off x="228600" y="2057400"/>
            <a:ext cx="8458200" cy="4114800"/>
          </a:xfrm>
          <a:solidFill>
            <a:schemeClr val="bg1"/>
          </a:solidFill>
        </p:spPr>
        <p:txBody>
          <a:bodyPr/>
          <a:lstStyle/>
          <a:p>
            <a:r>
              <a:rPr lang="en-US" sz="1900" smtClean="0">
                <a:hlinkClick r:id="rId3"/>
              </a:rPr>
              <a:t>http://www.vocabulary.co.il/</a:t>
            </a:r>
            <a:endParaRPr lang="en-US" sz="1900" smtClean="0"/>
          </a:p>
          <a:p>
            <a:r>
              <a:rPr lang="en-US" sz="1900" smtClean="0">
                <a:hlinkClick r:id="rId4"/>
              </a:rPr>
              <a:t>http://www.freereading.net/index.php?title=Vocabulary_Reintroduce_and_Build_Mastery_Activities</a:t>
            </a:r>
            <a:endParaRPr lang="en-US" sz="1900" smtClean="0"/>
          </a:p>
          <a:p>
            <a:r>
              <a:rPr lang="en-US" sz="1700" smtClean="0">
                <a:hlinkClick r:id="rId5"/>
              </a:rPr>
              <a:t>http://www.visuwords.com/</a:t>
            </a:r>
            <a:endParaRPr lang="en-US" sz="1700" smtClean="0"/>
          </a:p>
          <a:p>
            <a:r>
              <a:rPr lang="en-US" sz="1900" smtClean="0">
                <a:hlinkClick r:id="rId6"/>
              </a:rPr>
              <a:t>http://www.pppst.com/templates.html</a:t>
            </a:r>
            <a:endParaRPr lang="en-US" sz="1900" smtClean="0"/>
          </a:p>
          <a:p>
            <a:r>
              <a:rPr lang="en-US" sz="1900" smtClean="0">
                <a:hlinkClick r:id="rId7"/>
              </a:rPr>
              <a:t>http://jc-schools.net/tutorials/gameboard.htm</a:t>
            </a:r>
            <a:endParaRPr lang="en-US" sz="1900" smtClean="0"/>
          </a:p>
          <a:p>
            <a:r>
              <a:rPr lang="en-US" sz="1900" smtClean="0">
                <a:hlinkClick r:id="rId8"/>
              </a:rPr>
              <a:t>http://its.leesummit.k12.mo.us/gameresources.htm</a:t>
            </a:r>
            <a:endParaRPr lang="en-US" sz="1900" smtClean="0"/>
          </a:p>
          <a:p>
            <a:r>
              <a:rPr lang="en-US" sz="1900" smtClean="0">
                <a:hlinkClick r:id="rId9"/>
              </a:rPr>
              <a:t>http://people.uncw.edu/ertzbergerj/ppt_games.html</a:t>
            </a:r>
            <a:endParaRPr lang="en-US" sz="1900" smtClean="0"/>
          </a:p>
          <a:p>
            <a:r>
              <a:rPr lang="en-US" sz="1900" smtClean="0">
                <a:hlinkClick r:id="rId10"/>
              </a:rPr>
              <a:t>http://reading.pppst.com/vocabulary.html</a:t>
            </a:r>
            <a:endParaRPr lang="en-US" sz="1900" smtClean="0"/>
          </a:p>
          <a:p>
            <a:endParaRPr lang="en-US" sz="1600" smtClean="0"/>
          </a:p>
          <a:p>
            <a:endParaRPr lang="en-US" sz="1400" smtClean="0"/>
          </a:p>
          <a:p>
            <a:endParaRPr lang="en-US" sz="1600" smtClean="0"/>
          </a:p>
          <a:p>
            <a:endParaRPr lang="en-US" sz="160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smtClean="0"/>
              <a:t>Recommended Resources</a:t>
            </a:r>
          </a:p>
        </p:txBody>
      </p:sp>
      <p:sp>
        <p:nvSpPr>
          <p:cNvPr id="95235" name="Content Placeholder 2"/>
          <p:cNvSpPr>
            <a:spLocks noGrp="1"/>
          </p:cNvSpPr>
          <p:nvPr>
            <p:ph sz="quarter" idx="1"/>
          </p:nvPr>
        </p:nvSpPr>
        <p:spPr>
          <a:xfrm>
            <a:off x="457200" y="1905000"/>
            <a:ext cx="8229600" cy="4343400"/>
          </a:xfrm>
        </p:spPr>
        <p:txBody>
          <a:bodyPr>
            <a:normAutofit/>
          </a:bodyPr>
          <a:lstStyle/>
          <a:p>
            <a:pPr>
              <a:lnSpc>
                <a:spcPct val="80000"/>
              </a:lnSpc>
            </a:pPr>
            <a:r>
              <a:rPr lang="en-US" sz="1800" smtClean="0"/>
              <a:t>Beck, I.L., McKeown, M.G. &amp; Kucan, L. (2002). </a:t>
            </a:r>
            <a:r>
              <a:rPr lang="en-US" sz="1800" u="sng" smtClean="0"/>
              <a:t> </a:t>
            </a:r>
            <a:r>
              <a:rPr lang="en-US" sz="1800" i="1" smtClean="0"/>
              <a:t>Bringing Words to Life</a:t>
            </a:r>
            <a:r>
              <a:rPr lang="en-US" sz="1800" smtClean="0"/>
              <a:t>:  </a:t>
            </a:r>
            <a:r>
              <a:rPr lang="en-US" sz="1800" i="1" smtClean="0"/>
              <a:t>Robust Vocabulary Instruction</a:t>
            </a:r>
            <a:r>
              <a:rPr lang="en-US" sz="1800" smtClean="0"/>
              <a:t>. New York: The Guilford Press.</a:t>
            </a:r>
          </a:p>
          <a:p>
            <a:pPr>
              <a:lnSpc>
                <a:spcPct val="80000"/>
              </a:lnSpc>
            </a:pPr>
            <a:r>
              <a:rPr lang="en-US" sz="1800" smtClean="0"/>
              <a:t>Baumann, J.F. 7 Kame’enui, E.J. (2004). </a:t>
            </a:r>
            <a:r>
              <a:rPr lang="en-US" sz="1800" i="1" smtClean="0"/>
              <a:t>Vocabulary Instruction:</a:t>
            </a:r>
            <a:r>
              <a:rPr lang="en-US" sz="1800" smtClean="0"/>
              <a:t> </a:t>
            </a:r>
            <a:r>
              <a:rPr lang="en-US" sz="1800" i="1" smtClean="0"/>
              <a:t>Research to Practice</a:t>
            </a:r>
            <a:r>
              <a:rPr lang="en-US" sz="1800" smtClean="0"/>
              <a:t>. New York: The Guilford Press.</a:t>
            </a:r>
          </a:p>
          <a:p>
            <a:pPr>
              <a:lnSpc>
                <a:spcPct val="80000"/>
              </a:lnSpc>
            </a:pPr>
            <a:r>
              <a:rPr lang="en-US" sz="1800" smtClean="0"/>
              <a:t>Graves, M.F. (2006).  </a:t>
            </a:r>
            <a:r>
              <a:rPr lang="en-US" sz="1800" i="1" smtClean="0"/>
              <a:t>The Vocabulary Book: Learning and Instruction</a:t>
            </a:r>
            <a:r>
              <a:rPr lang="en-US" sz="1800" smtClean="0"/>
              <a:t>. New York: Teacher’s  College Press.</a:t>
            </a:r>
          </a:p>
          <a:p>
            <a:pPr>
              <a:lnSpc>
                <a:spcPct val="80000"/>
              </a:lnSpc>
            </a:pPr>
            <a:r>
              <a:rPr lang="en-US" sz="1800" smtClean="0"/>
              <a:t>Diamond, L. &amp; Gutlohn (2006). </a:t>
            </a:r>
            <a:r>
              <a:rPr lang="en-US" sz="1800" i="1" smtClean="0"/>
              <a:t>Vocabulary Handbook</a:t>
            </a:r>
            <a:r>
              <a:rPr lang="en-US" sz="1800" smtClean="0"/>
              <a:t>. Berkley, CA:  Consortium on Reading Excellence, Inc.  </a:t>
            </a:r>
          </a:p>
          <a:p>
            <a:pPr>
              <a:lnSpc>
                <a:spcPct val="80000"/>
              </a:lnSpc>
            </a:pPr>
            <a:r>
              <a:rPr lang="en-US" sz="1800" smtClean="0"/>
              <a:t>Hart, B., &amp; Risley, T.R. (1995). </a:t>
            </a:r>
            <a:r>
              <a:rPr lang="en-US" sz="1800" i="1" smtClean="0"/>
              <a:t>Meaningful Differences in the Everyday</a:t>
            </a:r>
            <a:r>
              <a:rPr lang="en-US" sz="1800" smtClean="0"/>
              <a:t> </a:t>
            </a:r>
            <a:r>
              <a:rPr lang="en-US" sz="1800" i="1" smtClean="0"/>
              <a:t>Experience of Young  American Children</a:t>
            </a:r>
            <a:r>
              <a:rPr lang="en-US" sz="1800" smtClean="0"/>
              <a:t>.  Baltimore, MD: Paul H. Brookes.</a:t>
            </a:r>
          </a:p>
          <a:p>
            <a:pPr>
              <a:lnSpc>
                <a:spcPct val="80000"/>
              </a:lnSpc>
            </a:pPr>
            <a:r>
              <a:rPr lang="en-US" sz="1800" smtClean="0"/>
              <a:t>Heibert, E.H. &amp; Kamil, M. (2005). </a:t>
            </a:r>
            <a:r>
              <a:rPr lang="en-US" sz="1800" i="1" smtClean="0"/>
              <a:t>Teaching and Learning Vocabulary</a:t>
            </a:r>
            <a:r>
              <a:rPr lang="en-US" sz="1800" smtClean="0"/>
              <a:t>:  </a:t>
            </a:r>
            <a:r>
              <a:rPr lang="en-US" sz="1800" i="1" smtClean="0"/>
              <a:t>Bringing Scientific Research to Practice</a:t>
            </a:r>
            <a:r>
              <a:rPr lang="en-US" sz="1800" smtClean="0"/>
              <a:t>.  Mahwah, NJ:  Erlbaum.</a:t>
            </a:r>
          </a:p>
          <a:p>
            <a:pPr>
              <a:lnSpc>
                <a:spcPct val="80000"/>
              </a:lnSpc>
            </a:pPr>
            <a:r>
              <a:rPr lang="en-US" sz="1800" smtClean="0"/>
              <a:t>Marzano, R.J., &amp; Pickering. D.J. (2005).  </a:t>
            </a:r>
            <a:r>
              <a:rPr lang="en-US" sz="1800" i="1" smtClean="0"/>
              <a:t>Building Academic Vocabulary</a:t>
            </a:r>
            <a:r>
              <a:rPr lang="en-US" sz="1800" smtClean="0"/>
              <a:t>:  </a:t>
            </a:r>
            <a:r>
              <a:rPr lang="en-US" sz="1800" i="1" smtClean="0"/>
              <a:t>Teacher’s Manual</a:t>
            </a:r>
            <a:r>
              <a:rPr lang="en-US" sz="1800" smtClean="0"/>
              <a:t>.  Alexandria, VA: ASCD.</a:t>
            </a:r>
          </a:p>
          <a:p>
            <a:pPr>
              <a:lnSpc>
                <a:spcPct val="80000"/>
              </a:lnSpc>
            </a:pPr>
            <a:r>
              <a:rPr lang="en-US" sz="1800" smtClean="0"/>
              <a:t>Stahl, S.A. (1998). </a:t>
            </a:r>
            <a:r>
              <a:rPr lang="en-US" sz="1800" i="1" smtClean="0"/>
              <a:t>Vocabulary Development.</a:t>
            </a:r>
            <a:r>
              <a:rPr lang="en-US" sz="1800" smtClean="0"/>
              <a:t> Cambridge, MA: Brookline.</a:t>
            </a:r>
          </a:p>
          <a:p>
            <a:pPr>
              <a:lnSpc>
                <a:spcPct val="80000"/>
              </a:lnSpc>
            </a:pPr>
            <a:r>
              <a:rPr lang="en-US" sz="1800" smtClean="0"/>
              <a:t>Stahl, S.A. &amp; Kapinus, B. (2001). </a:t>
            </a:r>
            <a:r>
              <a:rPr lang="en-US" sz="1800" i="1" smtClean="0"/>
              <a:t>Word Power</a:t>
            </a:r>
            <a:r>
              <a:rPr lang="en-US" sz="1800" smtClean="0"/>
              <a:t>: </a:t>
            </a:r>
            <a:r>
              <a:rPr lang="en-US" sz="1800" i="1" smtClean="0"/>
              <a:t>What Every Educator Needs</a:t>
            </a:r>
            <a:r>
              <a:rPr lang="en-US" sz="1800" smtClean="0"/>
              <a:t> </a:t>
            </a:r>
            <a:r>
              <a:rPr lang="en-US" sz="1800" i="1" smtClean="0"/>
              <a:t>to Know About Teaching Vocabulary</a:t>
            </a:r>
            <a:r>
              <a:rPr lang="en-US" sz="1800" smtClean="0"/>
              <a:t>.  Washington, DC: NEA.</a:t>
            </a:r>
          </a:p>
          <a:p>
            <a:pPr>
              <a:lnSpc>
                <a:spcPct val="80000"/>
              </a:lnSpc>
            </a:pPr>
            <a:endParaRPr lang="en-US" sz="130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6553200" y="6245225"/>
            <a:ext cx="2133600" cy="476250"/>
          </a:xfrm>
        </p:spPr>
        <p:txBody>
          <a:bodyPr/>
          <a:lstStyle/>
          <a:p>
            <a:pPr>
              <a:defRPr/>
            </a:pPr>
            <a:fld id="{7A3409E9-BD77-442F-ADC4-06EB4B35F113}" type="slidenum">
              <a:rPr lang="en-US"/>
              <a:pPr>
                <a:defRPr/>
              </a:pPr>
              <a:t>33</a:t>
            </a:fld>
            <a:endParaRPr lang="en-US"/>
          </a:p>
        </p:txBody>
      </p:sp>
      <p:sp>
        <p:nvSpPr>
          <p:cNvPr id="78850" name="Rectangle 2"/>
          <p:cNvSpPr>
            <a:spLocks noGrp="1" noChangeArrowheads="1"/>
          </p:cNvSpPr>
          <p:nvPr>
            <p:ph type="title"/>
          </p:nvPr>
        </p:nvSpPr>
        <p:spPr>
          <a:xfrm>
            <a:off x="457200" y="838200"/>
            <a:ext cx="8229600" cy="914400"/>
          </a:xfrm>
        </p:spPr>
        <p:txBody>
          <a:bodyPr/>
          <a:lstStyle/>
          <a:p>
            <a:r>
              <a:rPr lang="en-US" sz="3600" smtClean="0"/>
              <a:t>References</a:t>
            </a:r>
          </a:p>
        </p:txBody>
      </p:sp>
      <p:sp>
        <p:nvSpPr>
          <p:cNvPr id="78851" name="Rectangle 3"/>
          <p:cNvSpPr>
            <a:spLocks noGrp="1" noChangeArrowheads="1"/>
          </p:cNvSpPr>
          <p:nvPr>
            <p:ph type="body" idx="1"/>
          </p:nvPr>
        </p:nvSpPr>
        <p:spPr>
          <a:xfrm>
            <a:off x="457200" y="1600200"/>
            <a:ext cx="8229600" cy="4648200"/>
          </a:xfrm>
        </p:spPr>
        <p:txBody>
          <a:bodyPr/>
          <a:lstStyle/>
          <a:p>
            <a:pPr>
              <a:lnSpc>
                <a:spcPct val="80000"/>
              </a:lnSpc>
              <a:buFont typeface="Arial" charset="0"/>
              <a:buNone/>
            </a:pPr>
            <a:r>
              <a:rPr lang="en-US" sz="1800" smtClean="0"/>
              <a:t>Beck, I.L., McKeown, M.G. &amp; Kucan, L. (2002). </a:t>
            </a:r>
            <a:r>
              <a:rPr lang="en-US" sz="1800" u="sng" smtClean="0"/>
              <a:t> </a:t>
            </a:r>
            <a:r>
              <a:rPr lang="en-US" sz="1800" i="1" smtClean="0"/>
              <a:t>Bringing Words to Life</a:t>
            </a:r>
            <a:r>
              <a:rPr lang="en-US" sz="1800" smtClean="0"/>
              <a:t>:  </a:t>
            </a:r>
            <a:r>
              <a:rPr lang="en-US" sz="1800" i="1" smtClean="0"/>
              <a:t>Robust Vocabulary Instruction</a:t>
            </a:r>
            <a:r>
              <a:rPr lang="en-US" sz="1800" smtClean="0"/>
              <a:t>. New York: The Guilford Press.</a:t>
            </a:r>
          </a:p>
          <a:p>
            <a:pPr>
              <a:buFont typeface="Arial" charset="0"/>
              <a:buNone/>
            </a:pPr>
            <a:r>
              <a:rPr lang="en-US" sz="1800" smtClean="0"/>
              <a:t>Chall, J.S. (1996). American reading achievement:  Should we worry?  </a:t>
            </a:r>
            <a:r>
              <a:rPr lang="en-US" sz="1800" i="1" smtClean="0"/>
              <a:t>Research in the Teaching of English</a:t>
            </a:r>
            <a:r>
              <a:rPr lang="en-US" sz="1800" smtClean="0"/>
              <a:t>, 30, 303-310.</a:t>
            </a:r>
          </a:p>
          <a:p>
            <a:pPr>
              <a:buFont typeface="Arial" charset="0"/>
              <a:buNone/>
            </a:pPr>
            <a:r>
              <a:rPr lang="en-US" sz="1800" smtClean="0"/>
              <a:t>Graves, M.F., editor. </a:t>
            </a:r>
            <a:r>
              <a:rPr lang="en-US" sz="1800" i="1" smtClean="0"/>
              <a:t>Essential Readings on Vocabulary Instruction</a:t>
            </a:r>
            <a:r>
              <a:rPr lang="en-US" sz="1800" smtClean="0"/>
              <a:t>. International Reading Association 2009.</a:t>
            </a:r>
          </a:p>
          <a:p>
            <a:pPr>
              <a:buFont typeface="Arial" charset="0"/>
              <a:buNone/>
            </a:pPr>
            <a:r>
              <a:rPr lang="en-US" sz="1800" smtClean="0"/>
              <a:t>Marzano, R.J., &amp; Pickering, D.L. (2005) </a:t>
            </a:r>
            <a:r>
              <a:rPr lang="en-US" sz="1800" i="1" smtClean="0"/>
              <a:t>Building Academic Vocabulary: Teacher's</a:t>
            </a:r>
            <a:r>
              <a:rPr lang="en-US" sz="1800" smtClean="0"/>
              <a:t> </a:t>
            </a:r>
            <a:r>
              <a:rPr lang="en-US" sz="1800" i="1" smtClean="0"/>
              <a:t>Manual</a:t>
            </a:r>
            <a:r>
              <a:rPr lang="en-US" sz="1800" smtClean="0"/>
              <a:t>. Alexandria, VA: ASCD.</a:t>
            </a:r>
          </a:p>
          <a:p>
            <a:pPr>
              <a:buFont typeface="Arial" charset="0"/>
              <a:buNone/>
            </a:pPr>
            <a:r>
              <a:rPr lang="en-US" sz="1800" smtClean="0"/>
              <a:t> "Common Core State Standards Initiative."  National Governor's Association Center for Best Practices, Council of Chief State School Officers, 2010. Web. 12 Jun 2012. </a:t>
            </a:r>
          </a:p>
          <a:p>
            <a:pPr>
              <a:buFont typeface="Arial" charset="0"/>
              <a:buNone/>
            </a:pPr>
            <a:endParaRPr lang="en-US" sz="200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381000" y="685800"/>
            <a:ext cx="8229600" cy="609600"/>
          </a:xfrm>
        </p:spPr>
        <p:txBody>
          <a:bodyPr/>
          <a:lstStyle/>
          <a:p>
            <a:r>
              <a:rPr lang="en-US" smtClean="0"/>
              <a:t>Contact Information</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
        <p:nvSpPr>
          <p:cNvPr id="80899" name="Content Placeholder 4"/>
          <p:cNvSpPr>
            <a:spLocks noGrp="1"/>
          </p:cNvSpPr>
          <p:nvPr>
            <p:ph idx="1"/>
          </p:nvPr>
        </p:nvSpPr>
        <p:spPr>
          <a:xfrm>
            <a:off x="609600" y="1371600"/>
            <a:ext cx="8229600" cy="4876800"/>
          </a:xfrm>
        </p:spPr>
        <p:txBody>
          <a:bodyPr/>
          <a:lstStyle/>
          <a:p>
            <a:pPr>
              <a:buFont typeface="Arial" charset="0"/>
              <a:buNone/>
            </a:pPr>
            <a:r>
              <a:rPr lang="en-US" sz="2200" smtClean="0"/>
              <a:t>Sarah McCusker,100 N. First Street, Springfield, Illinois</a:t>
            </a:r>
          </a:p>
          <a:p>
            <a:pPr>
              <a:buFont typeface="Arial" charset="0"/>
              <a:buNone/>
            </a:pPr>
            <a:r>
              <a:rPr lang="en-US" sz="2200" smtClean="0">
                <a:hlinkClick r:id="rId3"/>
              </a:rPr>
              <a:t>smccuske@isbe.net</a:t>
            </a:r>
            <a:r>
              <a:rPr lang="en-US" sz="2200" smtClean="0"/>
              <a:t> (217) 524-4832</a:t>
            </a:r>
          </a:p>
          <a:p>
            <a:pPr>
              <a:buFont typeface="Arial" charset="0"/>
              <a:buNone/>
            </a:pPr>
            <a:r>
              <a:rPr lang="en-US" sz="2200" smtClean="0"/>
              <a:t>Erik Iwersen, Area I-A,B,D  </a:t>
            </a:r>
            <a:r>
              <a:rPr lang="en-US" sz="2200" smtClean="0">
                <a:hlinkClick r:id="rId4"/>
              </a:rPr>
              <a:t>eiwersen@s-cook.org</a:t>
            </a:r>
            <a:r>
              <a:rPr lang="en-US" sz="2200" smtClean="0"/>
              <a:t> </a:t>
            </a:r>
          </a:p>
          <a:p>
            <a:pPr>
              <a:buFont typeface="Arial" charset="0"/>
              <a:buNone/>
            </a:pPr>
            <a:r>
              <a:rPr lang="en-US" sz="2200" smtClean="0"/>
              <a:t>(708) 544-4891 </a:t>
            </a:r>
          </a:p>
          <a:p>
            <a:pPr>
              <a:buFont typeface="Arial" charset="0"/>
              <a:buNone/>
            </a:pPr>
            <a:r>
              <a:rPr lang="en-US" sz="2200" smtClean="0"/>
              <a:t>Amy Robinson, Area I-C </a:t>
            </a:r>
            <a:r>
              <a:rPr lang="en-US" sz="2200" smtClean="0">
                <a:hlinkClick r:id="rId5"/>
              </a:rPr>
              <a:t>arobinson@dupage.k12.il.us</a:t>
            </a:r>
            <a:r>
              <a:rPr lang="en-US" sz="2200" smtClean="0"/>
              <a:t> </a:t>
            </a:r>
          </a:p>
          <a:p>
            <a:pPr>
              <a:buFont typeface="Arial" charset="0"/>
              <a:buNone/>
            </a:pPr>
            <a:r>
              <a:rPr lang="en-US" sz="2200" smtClean="0"/>
              <a:t>(630) 495-6080</a:t>
            </a:r>
          </a:p>
          <a:p>
            <a:pPr>
              <a:buFont typeface="Arial" charset="0"/>
              <a:buNone/>
            </a:pPr>
            <a:r>
              <a:rPr lang="en-US" sz="2200" smtClean="0"/>
              <a:t>Jill Brown,  Area II  </a:t>
            </a:r>
            <a:r>
              <a:rPr lang="en-US" sz="2200" smtClean="0">
                <a:hlinkClick r:id="rId6"/>
              </a:rPr>
              <a:t>jbrown@kidsroe.org</a:t>
            </a:r>
            <a:endParaRPr lang="en-US" sz="2200" smtClean="0"/>
          </a:p>
          <a:p>
            <a:pPr>
              <a:buFont typeface="Arial" charset="0"/>
              <a:buNone/>
            </a:pPr>
            <a:r>
              <a:rPr lang="en-US" sz="2200" smtClean="0"/>
              <a:t>(815) 636-3060</a:t>
            </a:r>
          </a:p>
          <a:p>
            <a:pPr>
              <a:buFont typeface="Arial" charset="0"/>
              <a:buNone/>
            </a:pPr>
            <a:r>
              <a:rPr lang="en-US" sz="2200" smtClean="0"/>
              <a:t>Katy Sykes, Area III and IV </a:t>
            </a:r>
            <a:r>
              <a:rPr lang="en-US" sz="2200" smtClean="0">
                <a:hlinkClick r:id="rId7"/>
              </a:rPr>
              <a:t>ksykes@i-kan.org</a:t>
            </a:r>
            <a:r>
              <a:rPr lang="en-US" sz="2200" smtClean="0"/>
              <a:t> </a:t>
            </a:r>
          </a:p>
          <a:p>
            <a:pPr>
              <a:buFont typeface="Arial" charset="0"/>
              <a:buNone/>
            </a:pPr>
            <a:r>
              <a:rPr lang="en-US" sz="2200" smtClean="0"/>
              <a:t>(815) 937-2950  </a:t>
            </a:r>
          </a:p>
          <a:p>
            <a:pPr>
              <a:buFont typeface="Arial" charset="0"/>
              <a:buNone/>
            </a:pPr>
            <a:r>
              <a:rPr lang="en-US" sz="2200" smtClean="0"/>
              <a:t>Kathi Rhodus, Area V and VI </a:t>
            </a:r>
            <a:r>
              <a:rPr lang="en-US" sz="2200" smtClean="0">
                <a:hlinkClick r:id="rId8"/>
              </a:rPr>
              <a:t>krhodus@stclair.k12.il.us</a:t>
            </a:r>
            <a:r>
              <a:rPr lang="en-US" sz="2200" smtClean="0"/>
              <a:t> </a:t>
            </a:r>
          </a:p>
          <a:p>
            <a:pPr>
              <a:buFont typeface="Arial" charset="0"/>
              <a:buNone/>
            </a:pPr>
            <a:r>
              <a:rPr lang="en-US" sz="2200" smtClean="0"/>
              <a:t>(618) 825-3957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Research Behind Vocabulary Instruction</a:t>
            </a:r>
            <a:endParaRPr lang="en-US" dirty="0"/>
          </a:p>
        </p:txBody>
      </p:sp>
      <p:sp>
        <p:nvSpPr>
          <p:cNvPr id="3" name="Content Placeholder 2"/>
          <p:cNvSpPr>
            <a:spLocks noGrp="1"/>
          </p:cNvSpPr>
          <p:nvPr>
            <p:ph sz="quarter" idx="1"/>
          </p:nvPr>
        </p:nvSpPr>
        <p:spPr/>
        <p:txBody>
          <a:bodyPr>
            <a:normAutofit fontScale="85000" lnSpcReduction="10000"/>
          </a:bodyPr>
          <a:lstStyle/>
          <a:p>
            <a:pPr>
              <a:spcAft>
                <a:spcPts val="1200"/>
              </a:spcAft>
              <a:defRPr/>
            </a:pPr>
            <a:r>
              <a:rPr lang="en-US" dirty="0" smtClean="0"/>
              <a:t>Effective vocabulary instruction has to start early, in preschool, and continue throughout the school years </a:t>
            </a:r>
            <a:r>
              <a:rPr lang="en-US" sz="2400" dirty="0" smtClean="0"/>
              <a:t>(Nagy, 2005)</a:t>
            </a:r>
            <a:r>
              <a:rPr lang="en-US" dirty="0" smtClean="0"/>
              <a:t>.</a:t>
            </a:r>
          </a:p>
          <a:p>
            <a:pPr>
              <a:spcAft>
                <a:spcPts val="1200"/>
              </a:spcAft>
              <a:defRPr/>
            </a:pPr>
            <a:r>
              <a:rPr lang="en-US" dirty="0" smtClean="0"/>
              <a:t>Teaching vocabulary helps develop phonological awareness </a:t>
            </a:r>
            <a:r>
              <a:rPr lang="en-US" sz="2400" dirty="0" smtClean="0"/>
              <a:t>(Nagy, 2005) </a:t>
            </a:r>
            <a:r>
              <a:rPr lang="en-US" dirty="0" smtClean="0"/>
              <a:t>and reading comprehension </a:t>
            </a:r>
            <a:r>
              <a:rPr lang="en-US" sz="2400" dirty="0" smtClean="0"/>
              <a:t>(Beck, </a:t>
            </a:r>
            <a:r>
              <a:rPr lang="en-US" sz="2400" dirty="0" err="1" smtClean="0"/>
              <a:t>Perfetti</a:t>
            </a:r>
            <a:r>
              <a:rPr lang="en-US" sz="2400" dirty="0" smtClean="0"/>
              <a:t>, &amp; </a:t>
            </a:r>
            <a:r>
              <a:rPr lang="en-US" sz="2400" dirty="0" err="1" smtClean="0"/>
              <a:t>McKeown</a:t>
            </a:r>
            <a:r>
              <a:rPr lang="en-US" sz="2400" dirty="0" smtClean="0"/>
              <a:t>, 1982).</a:t>
            </a:r>
          </a:p>
          <a:p>
            <a:pPr>
              <a:spcAft>
                <a:spcPts val="1200"/>
              </a:spcAft>
              <a:defRPr/>
            </a:pPr>
            <a:r>
              <a:rPr lang="en-US" dirty="0" smtClean="0"/>
              <a:t>Vocabulary instruction needs to be long-term and comprehensive </a:t>
            </a:r>
            <a:r>
              <a:rPr lang="en-US" sz="2400" dirty="0" smtClean="0"/>
              <a:t>(Nagy, 2005) </a:t>
            </a:r>
            <a:r>
              <a:rPr lang="en-US" dirty="0" smtClean="0"/>
              <a:t>for ELLs </a:t>
            </a:r>
            <a:r>
              <a:rPr lang="en-US" sz="2400" dirty="0" smtClean="0"/>
              <a:t>(Carlo, August, &amp; Snow, 2005; </a:t>
            </a:r>
            <a:r>
              <a:rPr lang="en-US" sz="2400" dirty="0" err="1" smtClean="0"/>
              <a:t>Calderón</a:t>
            </a:r>
            <a:r>
              <a:rPr lang="en-US" sz="2400" dirty="0" smtClean="0"/>
              <a:t> et al., 2005)</a:t>
            </a:r>
            <a:r>
              <a:rPr lang="en-US" dirty="0" smtClean="0"/>
              <a:t>.</a:t>
            </a:r>
          </a:p>
          <a:p>
            <a:pPr>
              <a:defRPr/>
            </a:pP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838200"/>
            <a:ext cx="8229600" cy="914400"/>
          </a:xfrm>
        </p:spPr>
        <p:txBody>
          <a:bodyPr/>
          <a:lstStyle/>
          <a:p>
            <a:r>
              <a:rPr lang="en-US" smtClean="0"/>
              <a:t>More Research….</a:t>
            </a:r>
          </a:p>
        </p:txBody>
      </p:sp>
      <p:sp>
        <p:nvSpPr>
          <p:cNvPr id="3" name="Content Placeholder 2"/>
          <p:cNvSpPr>
            <a:spLocks noGrp="1"/>
          </p:cNvSpPr>
          <p:nvPr>
            <p:ph sz="quarter" idx="1"/>
          </p:nvPr>
        </p:nvSpPr>
        <p:spPr>
          <a:xfrm>
            <a:off x="457200" y="1828800"/>
            <a:ext cx="8229600" cy="4419600"/>
          </a:xfrm>
        </p:spPr>
        <p:txBody>
          <a:bodyPr>
            <a:normAutofit fontScale="85000" lnSpcReduction="20000"/>
          </a:bodyPr>
          <a:lstStyle/>
          <a:p>
            <a:pPr marL="365760" indent="-256032">
              <a:spcAft>
                <a:spcPts val="1200"/>
              </a:spcAft>
              <a:defRPr/>
            </a:pPr>
            <a:r>
              <a:rPr lang="en-US" i="1" dirty="0"/>
              <a:t>Command of a large vocabulary frequently sets high-achieving students apart from less successful ones </a:t>
            </a:r>
            <a:r>
              <a:rPr lang="en-US" sz="2400" i="1" dirty="0"/>
              <a:t>(Montgomery, 2000)</a:t>
            </a:r>
            <a:r>
              <a:rPr lang="en-US" i="1" dirty="0"/>
              <a:t>.  </a:t>
            </a:r>
            <a:endParaRPr lang="en-US" dirty="0"/>
          </a:p>
          <a:p>
            <a:pPr marL="365760" indent="-256032">
              <a:spcAft>
                <a:spcPts val="1200"/>
              </a:spcAft>
              <a:defRPr/>
            </a:pPr>
            <a:r>
              <a:rPr lang="en-US" i="1" dirty="0"/>
              <a:t>The average 6-year-old has a vocabulary of approximately 8000 words, and learns 3000-5000 more per year </a:t>
            </a:r>
            <a:r>
              <a:rPr lang="en-US" sz="2400" i="1" dirty="0"/>
              <a:t>(</a:t>
            </a:r>
            <a:r>
              <a:rPr lang="en-US" sz="2400" i="1" dirty="0" err="1"/>
              <a:t>Senechal</a:t>
            </a:r>
            <a:r>
              <a:rPr lang="en-US" sz="2400" i="1" dirty="0"/>
              <a:t> &amp; Cornell, 1993). </a:t>
            </a:r>
            <a:endParaRPr lang="en-US" sz="2400" dirty="0"/>
          </a:p>
          <a:p>
            <a:pPr marL="365760" indent="-256032">
              <a:spcAft>
                <a:spcPts val="1200"/>
              </a:spcAft>
              <a:defRPr/>
            </a:pPr>
            <a:r>
              <a:rPr lang="en-US" i="1" dirty="0"/>
              <a:t>Vocabulary in kindergarten and first grade is a significant predictor of reading comprehension in the middle and secondary grades </a:t>
            </a:r>
            <a:r>
              <a:rPr lang="en-US" sz="2400" i="1" dirty="0"/>
              <a:t>(Cunningham, 2005; Cunningham &amp; </a:t>
            </a:r>
            <a:r>
              <a:rPr lang="en-US" sz="2400" i="1" dirty="0" err="1"/>
              <a:t>Stanovich</a:t>
            </a:r>
            <a:r>
              <a:rPr lang="en-US" sz="2400" i="1" dirty="0"/>
              <a:t>, </a:t>
            </a:r>
            <a:r>
              <a:rPr lang="en-US" sz="2400" i="1" dirty="0" smtClean="0"/>
              <a:t>1997; </a:t>
            </a:r>
            <a:r>
              <a:rPr lang="en-US" sz="2400" i="1" dirty="0" err="1" smtClean="0"/>
              <a:t>Chall</a:t>
            </a:r>
            <a:r>
              <a:rPr lang="en-US" sz="2400" i="1" dirty="0" smtClean="0"/>
              <a:t> </a:t>
            </a:r>
            <a:r>
              <a:rPr lang="en-US" sz="2400" i="1" dirty="0"/>
              <a:t>&amp; Dale, 1995; Denton et al. 2011)</a:t>
            </a:r>
            <a:r>
              <a:rPr lang="en-US" i="1" dirty="0"/>
              <a:t>.  </a:t>
            </a:r>
            <a:endParaRPr lang="en-US" dirty="0"/>
          </a:p>
          <a:p>
            <a:pPr>
              <a:defRPr/>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0"/>
            <a:ext cx="7543800" cy="1416050"/>
          </a:xfrm>
        </p:spPr>
        <p:txBody>
          <a:bodyPr/>
          <a:lstStyle/>
          <a:p>
            <a:r>
              <a:rPr lang="en-US" sz="4000" smtClean="0"/>
              <a:t/>
            </a:r>
            <a:br>
              <a:rPr lang="en-US" sz="4000" smtClean="0"/>
            </a:br>
            <a:r>
              <a:rPr lang="en-US" sz="4000" smtClean="0"/>
              <a:t/>
            </a:r>
            <a:br>
              <a:rPr lang="en-US" sz="4000" smtClean="0"/>
            </a:br>
            <a:r>
              <a:rPr lang="en-US" sz="4000" smtClean="0"/>
              <a:t>Context Clue Steps</a:t>
            </a:r>
            <a:br>
              <a:rPr lang="en-US" sz="4000" smtClean="0"/>
            </a:br>
            <a:endParaRPr lang="en-US" sz="4000" smtClean="0"/>
          </a:p>
        </p:txBody>
      </p:sp>
      <p:sp>
        <p:nvSpPr>
          <p:cNvPr id="3" name="Content Placeholder 2"/>
          <p:cNvSpPr>
            <a:spLocks noGrp="1"/>
          </p:cNvSpPr>
          <p:nvPr>
            <p:ph sz="quarter" idx="2"/>
          </p:nvPr>
        </p:nvSpPr>
        <p:spPr>
          <a:xfrm>
            <a:off x="457200" y="2895600"/>
            <a:ext cx="4040188" cy="3230563"/>
          </a:xfrm>
        </p:spPr>
        <p:txBody>
          <a:bodyPr>
            <a:normAutofit fontScale="92500" lnSpcReduction="20000"/>
          </a:bodyPr>
          <a:lstStyle/>
          <a:p>
            <a:pPr marL="457200" indent="-457200">
              <a:buFont typeface="Arial" charset="0"/>
              <a:buAutoNum type="arabicPeriod"/>
              <a:defRPr/>
            </a:pPr>
            <a:r>
              <a:rPr lang="en-US" dirty="0" smtClean="0"/>
              <a:t>Identify the unknown word.</a:t>
            </a:r>
          </a:p>
          <a:p>
            <a:pPr marL="457200" indent="-457200">
              <a:buFont typeface="Arial" charset="0"/>
              <a:buAutoNum type="arabicPeriod"/>
              <a:defRPr/>
            </a:pPr>
            <a:r>
              <a:rPr lang="en-US" dirty="0" smtClean="0"/>
              <a:t>Look for the words that give hints about its meaning in the sentence.</a:t>
            </a:r>
          </a:p>
          <a:p>
            <a:pPr marL="457200" indent="-457200">
              <a:buFont typeface="Arial" charset="0"/>
              <a:buAutoNum type="arabicPeriod"/>
              <a:defRPr/>
            </a:pPr>
            <a:r>
              <a:rPr lang="en-US" dirty="0" smtClean="0"/>
              <a:t>If you need more cues, read the sentences before and after the one with the word in it.</a:t>
            </a:r>
          </a:p>
          <a:p>
            <a:pPr marL="457200" indent="-457200">
              <a:buFont typeface="Arial" charset="0"/>
              <a:buAutoNum type="arabicPeriod"/>
              <a:defRPr/>
            </a:pPr>
            <a:r>
              <a:rPr lang="en-US" dirty="0" smtClean="0"/>
              <a:t>Infer the word’s meaning based on what you found.</a:t>
            </a:r>
            <a:endParaRPr lang="en-US" dirty="0"/>
          </a:p>
        </p:txBody>
      </p:sp>
      <p:sp>
        <p:nvSpPr>
          <p:cNvPr id="4" name="Content Placeholder 3"/>
          <p:cNvSpPr>
            <a:spLocks noGrp="1"/>
          </p:cNvSpPr>
          <p:nvPr>
            <p:ph sz="quarter" idx="4"/>
          </p:nvPr>
        </p:nvSpPr>
        <p:spPr>
          <a:xfrm>
            <a:off x="4645025" y="2895600"/>
            <a:ext cx="4041775" cy="3230563"/>
          </a:xfrm>
        </p:spPr>
        <p:txBody>
          <a:bodyPr>
            <a:normAutofit/>
          </a:bodyPr>
          <a:lstStyle/>
          <a:p>
            <a:pPr>
              <a:lnSpc>
                <a:spcPct val="80000"/>
              </a:lnSpc>
              <a:buFont typeface="Arial" charset="0"/>
              <a:buNone/>
            </a:pPr>
            <a:r>
              <a:rPr lang="en-US" sz="2000" b="1" i="1" smtClean="0">
                <a:solidFill>
                  <a:srgbClr val="00B050"/>
                </a:solidFill>
              </a:rPr>
              <a:t>Then model it…</a:t>
            </a:r>
          </a:p>
          <a:p>
            <a:pPr>
              <a:lnSpc>
                <a:spcPct val="80000"/>
              </a:lnSpc>
              <a:buFont typeface="Arial" charset="0"/>
              <a:buNone/>
            </a:pPr>
            <a:r>
              <a:rPr lang="en-US" sz="2000" i="1" smtClean="0">
                <a:solidFill>
                  <a:srgbClr val="00B050"/>
                </a:solidFill>
              </a:rPr>
              <a:t>“As Tom stepped out of the tent, the </a:t>
            </a:r>
            <a:r>
              <a:rPr lang="en-US" sz="2000" i="1" u="sng" smtClean="0">
                <a:solidFill>
                  <a:srgbClr val="00B050"/>
                </a:solidFill>
              </a:rPr>
              <a:t>moist</a:t>
            </a:r>
            <a:r>
              <a:rPr lang="en-US" sz="2000" i="1" smtClean="0">
                <a:solidFill>
                  <a:srgbClr val="00B050"/>
                </a:solidFill>
              </a:rPr>
              <a:t> grass soaked his shoes and he wondered if it had rained.” </a:t>
            </a:r>
          </a:p>
          <a:p>
            <a:pPr>
              <a:lnSpc>
                <a:spcPct val="80000"/>
              </a:lnSpc>
              <a:buFont typeface="Arial" charset="0"/>
              <a:buNone/>
            </a:pPr>
            <a:r>
              <a:rPr lang="en-US" sz="2000" b="1" i="1" smtClean="0">
                <a:solidFill>
                  <a:srgbClr val="00B050"/>
                </a:solidFill>
              </a:rPr>
              <a:t>Say aloud…</a:t>
            </a:r>
          </a:p>
          <a:p>
            <a:pPr>
              <a:lnSpc>
                <a:spcPct val="80000"/>
              </a:lnSpc>
              <a:buFont typeface="Arial" charset="0"/>
              <a:buNone/>
            </a:pPr>
            <a:r>
              <a:rPr lang="en-US" sz="2000" i="1" smtClean="0">
                <a:solidFill>
                  <a:srgbClr val="00B050"/>
                </a:solidFill>
              </a:rPr>
              <a:t>“The grass is moist.  It soaks Tom’s shoes.  Tom thinks it rained.  Rain makes things wet.  Moist must mean…..”  “Now try ‘wet’ in place of moist to see if it makes sense.”</a:t>
            </a:r>
          </a:p>
        </p:txBody>
      </p:sp>
      <p:sp>
        <p:nvSpPr>
          <p:cNvPr id="5" name="Text Placeholder 4"/>
          <p:cNvSpPr>
            <a:spLocks noGrp="1"/>
          </p:cNvSpPr>
          <p:nvPr>
            <p:ph type="body" sz="quarter" idx="1"/>
          </p:nvPr>
        </p:nvSpPr>
        <p:spPr>
          <a:xfrm>
            <a:off x="304800" y="1570038"/>
            <a:ext cx="3810000" cy="658812"/>
          </a:xfrm>
          <a:solidFill>
            <a:schemeClr val="accent1">
              <a:lumMod val="40000"/>
              <a:lumOff val="60000"/>
            </a:schemeClr>
          </a:solidFill>
        </p:spPr>
        <p:txBody>
          <a:bodyPr/>
          <a:lstStyle/>
          <a:p>
            <a:pPr>
              <a:defRPr/>
            </a:pPr>
            <a:r>
              <a:rPr lang="en-US" dirty="0" smtClean="0"/>
              <a:t>         </a:t>
            </a:r>
            <a:r>
              <a:rPr lang="en-US" sz="2800" dirty="0" smtClean="0"/>
              <a:t>For Students</a:t>
            </a:r>
            <a:endParaRPr lang="en-US" dirty="0" smtClean="0"/>
          </a:p>
        </p:txBody>
      </p:sp>
      <p:sp>
        <p:nvSpPr>
          <p:cNvPr id="6" name="Text Placeholder 5"/>
          <p:cNvSpPr>
            <a:spLocks noGrp="1"/>
          </p:cNvSpPr>
          <p:nvPr>
            <p:ph type="body" sz="quarter" idx="3"/>
          </p:nvPr>
        </p:nvSpPr>
        <p:spPr>
          <a:xfrm>
            <a:off x="4343400" y="1570038"/>
            <a:ext cx="3810000" cy="658812"/>
          </a:xfrm>
          <a:solidFill>
            <a:schemeClr val="accent1">
              <a:lumMod val="40000"/>
              <a:lumOff val="60000"/>
            </a:schemeClr>
          </a:solidFill>
        </p:spPr>
        <p:txBody>
          <a:bodyPr/>
          <a:lstStyle/>
          <a:p>
            <a:pPr algn="ctr">
              <a:defRPr/>
            </a:pPr>
            <a:r>
              <a:rPr lang="en-US" sz="2800" dirty="0" smtClean="0">
                <a:solidFill>
                  <a:srgbClr val="00B050"/>
                </a:solidFill>
              </a:rPr>
              <a:t>For Teachers</a:t>
            </a:r>
            <a:endParaRPr lang="en-US" sz="2800" dirty="0">
              <a:solidFill>
                <a:srgbClr val="00B050"/>
              </a:solidFill>
            </a:endParaRPr>
          </a:p>
        </p:txBody>
      </p:sp>
      <p:sp>
        <p:nvSpPr>
          <p:cNvPr id="24582" name="TextBox 6"/>
          <p:cNvSpPr txBox="1">
            <a:spLocks noChangeArrowheads="1"/>
          </p:cNvSpPr>
          <p:nvPr/>
        </p:nvSpPr>
        <p:spPr bwMode="auto">
          <a:xfrm>
            <a:off x="533400" y="6324600"/>
            <a:ext cx="7924800" cy="276225"/>
          </a:xfrm>
          <a:prstGeom prst="rect">
            <a:avLst/>
          </a:prstGeom>
          <a:noFill/>
          <a:ln w="9525">
            <a:noFill/>
            <a:miter lim="800000"/>
            <a:headEnd/>
            <a:tailEnd/>
          </a:ln>
        </p:spPr>
        <p:txBody>
          <a:bodyPr>
            <a:spAutoFit/>
          </a:bodyPr>
          <a:lstStyle/>
          <a:p>
            <a:r>
              <a:rPr lang="en-US" sz="1200"/>
              <a:t>                      Adapted from Vocabulary Instruction Module developed for Reading Excellence Act.  Graves (2002)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smtClean="0"/>
              <a:t>The SLAP Strategy</a:t>
            </a:r>
          </a:p>
        </p:txBody>
      </p:sp>
      <p:sp>
        <p:nvSpPr>
          <p:cNvPr id="26626" name="Content Placeholder 2"/>
          <p:cNvSpPr>
            <a:spLocks noGrp="1"/>
          </p:cNvSpPr>
          <p:nvPr>
            <p:ph sz="quarter" idx="1"/>
          </p:nvPr>
        </p:nvSpPr>
        <p:spPr>
          <a:xfrm>
            <a:off x="457200" y="1981200"/>
            <a:ext cx="8229600" cy="3962400"/>
          </a:xfrm>
        </p:spPr>
        <p:txBody>
          <a:bodyPr/>
          <a:lstStyle/>
          <a:p>
            <a:pPr>
              <a:buFont typeface="Arial" charset="0"/>
              <a:buNone/>
            </a:pPr>
            <a:endParaRPr lang="en-US" smtClean="0"/>
          </a:p>
          <a:p>
            <a:pPr>
              <a:buFont typeface="Arial" charset="0"/>
              <a:buNone/>
            </a:pPr>
            <a:r>
              <a:rPr lang="en-US" sz="2400" smtClean="0"/>
              <a:t>✔Say the word.</a:t>
            </a:r>
          </a:p>
          <a:p>
            <a:pPr>
              <a:buFont typeface="Arial" charset="0"/>
              <a:buNone/>
            </a:pPr>
            <a:r>
              <a:rPr lang="en-US" sz="2400" smtClean="0"/>
              <a:t>✔Look for clues.</a:t>
            </a:r>
          </a:p>
          <a:p>
            <a:pPr>
              <a:buFont typeface="Arial" charset="0"/>
              <a:buNone/>
            </a:pPr>
            <a:r>
              <a:rPr lang="en-US" sz="2400" smtClean="0"/>
              <a:t>✔Ask yourself what the word might mean; think of a word that expresses that meaning.</a:t>
            </a:r>
          </a:p>
          <a:p>
            <a:pPr>
              <a:buFont typeface="Arial" charset="0"/>
              <a:buNone/>
            </a:pPr>
            <a:r>
              <a:rPr lang="en-US" sz="2400" smtClean="0"/>
              <a:t>✔Put the word in the passage in place of the unfamiliar word. Does it make sense?</a:t>
            </a:r>
          </a:p>
          <a:p>
            <a:endParaRPr lang="en-US" sz="2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Trying out the SLAP strategy</a:t>
            </a:r>
            <a:br>
              <a:rPr lang="en-US" smtClean="0"/>
            </a:br>
            <a:endParaRPr lang="en-US" smtClean="0"/>
          </a:p>
        </p:txBody>
      </p:sp>
      <p:sp>
        <p:nvSpPr>
          <p:cNvPr id="28674" name="Content Placeholder 2"/>
          <p:cNvSpPr>
            <a:spLocks noGrp="1"/>
          </p:cNvSpPr>
          <p:nvPr>
            <p:ph sz="quarter" idx="1"/>
          </p:nvPr>
        </p:nvSpPr>
        <p:spPr/>
        <p:txBody>
          <a:bodyPr/>
          <a:lstStyle/>
          <a:p>
            <a:pPr>
              <a:buFont typeface="Arial" charset="0"/>
              <a:buNone/>
            </a:pPr>
            <a:r>
              <a:rPr lang="en-US" sz="2400" smtClean="0"/>
              <a:t>He tried to open the box with no luck. He</a:t>
            </a:r>
          </a:p>
          <a:p>
            <a:pPr>
              <a:buFont typeface="Arial" charset="0"/>
              <a:buNone/>
            </a:pPr>
            <a:r>
              <a:rPr lang="en-US" sz="2400" smtClean="0"/>
              <a:t>couldn’t find the key, so he decided to use a</a:t>
            </a:r>
          </a:p>
          <a:p>
            <a:pPr>
              <a:buFont typeface="Arial" charset="0"/>
              <a:buNone/>
            </a:pPr>
            <a:r>
              <a:rPr lang="en-US" sz="2400" smtClean="0"/>
              <a:t>smidget.</a:t>
            </a:r>
          </a:p>
          <a:p>
            <a:pPr>
              <a:buFont typeface="Arial" charset="0"/>
              <a:buNone/>
            </a:pPr>
            <a:endParaRPr lang="en-US" sz="2400" smtClean="0"/>
          </a:p>
          <a:p>
            <a:pPr>
              <a:buFont typeface="Arial" charset="0"/>
              <a:buNone/>
            </a:pPr>
            <a:r>
              <a:rPr lang="en-US" sz="2400" smtClean="0"/>
              <a:t>✔ Say the word.</a:t>
            </a:r>
          </a:p>
          <a:p>
            <a:pPr>
              <a:buFont typeface="Arial" charset="0"/>
              <a:buNone/>
            </a:pPr>
            <a:r>
              <a:rPr lang="en-US" sz="2400" smtClean="0"/>
              <a:t>✔ Look for clues.</a:t>
            </a:r>
          </a:p>
          <a:p>
            <a:pPr>
              <a:buFont typeface="Arial" charset="0"/>
              <a:buNone/>
            </a:pPr>
            <a:r>
              <a:rPr lang="en-US" sz="2400" smtClean="0"/>
              <a:t>✔ Ask yourself what the meaning might be.</a:t>
            </a:r>
          </a:p>
          <a:p>
            <a:pPr>
              <a:buFont typeface="Arial" charset="0"/>
              <a:buNone/>
            </a:pPr>
            <a:r>
              <a:rPr lang="en-US" sz="2400" smtClean="0"/>
              <a:t>✔ Put word in the passage; does it make sense?</a:t>
            </a:r>
            <a:endParaRPr lang="en-US" smtClean="0"/>
          </a:p>
          <a:p>
            <a:pPr>
              <a:buFont typeface="Arial" charset="0"/>
              <a:buNone/>
            </a:pP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Academic Vocabulary</a:t>
            </a:r>
          </a:p>
        </p:txBody>
      </p:sp>
      <p:sp>
        <p:nvSpPr>
          <p:cNvPr id="30722" name="Content Placeholder 2"/>
          <p:cNvSpPr>
            <a:spLocks noGrp="1"/>
          </p:cNvSpPr>
          <p:nvPr>
            <p:ph sz="quarter" idx="1"/>
          </p:nvPr>
        </p:nvSpPr>
        <p:spPr/>
        <p:txBody>
          <a:bodyPr/>
          <a:lstStyle/>
          <a:p>
            <a:pPr>
              <a:buFont typeface="Arial" charset="0"/>
              <a:buNone/>
            </a:pPr>
            <a:r>
              <a:rPr lang="en-US" sz="2400" smtClean="0"/>
              <a:t>    Isabel L. Beck, Margaret McKeown and Linda Kucan (2002, 2008) have outlined a useful model for conceptualizing categories of words readers encounter in texts and for understanding the instructional and learning challenges that words in each category present.  They describe </a:t>
            </a:r>
            <a:r>
              <a:rPr lang="en-US" sz="2400" smtClean="0">
                <a:solidFill>
                  <a:srgbClr val="FF0000"/>
                </a:solidFill>
              </a:rPr>
              <a:t>three levels, or tiers</a:t>
            </a:r>
            <a:r>
              <a:rPr lang="en-US" sz="2400" smtClean="0"/>
              <a:t>, of words in terms of the words’ commonality (more or less frequently occurring) and applicability (broader to narrower).</a:t>
            </a:r>
          </a:p>
          <a:p>
            <a:pPr>
              <a:buFont typeface="Arial" charset="0"/>
              <a:buNone/>
            </a:pPr>
            <a:endParaRPr lang="en-US" sz="2400" smtClean="0"/>
          </a:p>
          <a:p>
            <a:pPr>
              <a:buFont typeface="Arial" charset="0"/>
              <a:buNone/>
            </a:pPr>
            <a:endParaRPr lang="en-US" sz="2400" smtClean="0"/>
          </a:p>
          <a:p>
            <a:pPr algn="r">
              <a:buFont typeface="Arial" charset="0"/>
              <a:buNone/>
            </a:pPr>
            <a:r>
              <a:rPr lang="en-US" sz="1200" smtClean="0"/>
              <a:t>Common Core State Standards, Appendix A, page 33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SB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ISBEtemplate</Template>
  <TotalTime>562</TotalTime>
  <Words>3738</Words>
  <Application>Microsoft Office PowerPoint</Application>
  <PresentationFormat>On-screen Show (4:3)</PresentationFormat>
  <Paragraphs>373</Paragraphs>
  <Slides>34</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ＭＳ Ｐゴシック</vt:lpstr>
      <vt:lpstr>Arial</vt:lpstr>
      <vt:lpstr>Calibri</vt:lpstr>
      <vt:lpstr>Californian FB</vt:lpstr>
      <vt:lpstr>Comic Sans MS</vt:lpstr>
      <vt:lpstr>Perpetua</vt:lpstr>
      <vt:lpstr>Verdana</vt:lpstr>
      <vt:lpstr>Wingdings 2</vt:lpstr>
      <vt:lpstr>Wingdings 3</vt:lpstr>
      <vt:lpstr>ISBEtemplate</vt:lpstr>
      <vt:lpstr>Vocabulary Instruction and the Common Core</vt:lpstr>
      <vt:lpstr>Today’s Targets</vt:lpstr>
      <vt:lpstr>ELA Common Core Vocabulary Standards</vt:lpstr>
      <vt:lpstr>Research Behind Vocabulary Instruction</vt:lpstr>
      <vt:lpstr>More Research….</vt:lpstr>
      <vt:lpstr>  Context Clue Steps </vt:lpstr>
      <vt:lpstr>The SLAP Strategy</vt:lpstr>
      <vt:lpstr>Trying out the SLAP strategy </vt:lpstr>
      <vt:lpstr>Academic Vocabulary</vt:lpstr>
      <vt:lpstr>       Academic Vocabulary</vt:lpstr>
      <vt:lpstr>3 Tiers of Words</vt:lpstr>
      <vt:lpstr>Why are “academic words” important?</vt:lpstr>
      <vt:lpstr>Choosing words</vt:lpstr>
      <vt:lpstr>Avoided</vt:lpstr>
      <vt:lpstr>PowerPoint Presentation</vt:lpstr>
      <vt:lpstr>I   In this presentation, we will look at a variety of strategies to teach academic vocabulary.         </vt:lpstr>
      <vt:lpstr>  Step by Step Vocabulary Instruction  For Tier 2 words</vt:lpstr>
      <vt:lpstr>PowerPoint Presentation</vt:lpstr>
      <vt:lpstr>Marzano’s Building Academic Vocabulary</vt:lpstr>
      <vt:lpstr>PowerPoint Presentation</vt:lpstr>
      <vt:lpstr>A Six-Step Process for Teaching New Terms</vt:lpstr>
      <vt:lpstr>A Six-Step Process for Teaching New Terms</vt:lpstr>
      <vt:lpstr>Students use a Graphic Organizer to Record The Information </vt:lpstr>
      <vt:lpstr>How Many Words?</vt:lpstr>
      <vt:lpstr>Implications for Instruction</vt:lpstr>
      <vt:lpstr>Vocabulary Casserole</vt:lpstr>
      <vt:lpstr>Vocabulary Treat</vt:lpstr>
      <vt:lpstr> Effective Vocabulary Instruction </vt:lpstr>
      <vt:lpstr>Game Resources</vt:lpstr>
      <vt:lpstr>Vocabulary Websites</vt:lpstr>
      <vt:lpstr>Online resources for games…</vt:lpstr>
      <vt:lpstr>Recommended Resources</vt:lpstr>
      <vt:lpstr>References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Instruction and the Common Core</dc:title>
  <dc:creator>user</dc:creator>
  <cp:lastModifiedBy>Microsoft account</cp:lastModifiedBy>
  <cp:revision>66</cp:revision>
  <dcterms:created xsi:type="dcterms:W3CDTF">2012-06-04T18:17:50Z</dcterms:created>
  <dcterms:modified xsi:type="dcterms:W3CDTF">2014-11-10T03:00:06Z</dcterms:modified>
</cp:coreProperties>
</file>